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8B6EF07B-D640-498C-BF37-486BA1F0A8F5}">
  <a:tblStyle styleId="{8B6EF07B-D640-498C-BF37-486BA1F0A8F5}"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CF4"/>
          </a:solidFill>
        </a:fill>
      </a:tcStyle>
    </a:wholeTbl>
    <a:band1H>
      <a:tcTxStyle/>
      <a:tcStyle>
        <a:fill>
          <a:solidFill>
            <a:srgbClr val="CFD7E7"/>
          </a:solidFill>
        </a:fill>
      </a:tcStyle>
    </a:band1H>
    <a:band2H>
      <a:tcTxStyle/>
    </a:band2H>
    <a:band1V>
      <a:tcTxStyle/>
      <a:tcStyle>
        <a:fill>
          <a:solidFill>
            <a:srgbClr val="CFD7E7"/>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 styleId="{72DCB472-14F4-42DE-9347-0A366EF4E71D}" styleName="Table_1">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6" name="Google Shape;86;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7" name="Google Shape;87;p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4" name="Google Shape;144;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1" name="Google Shape;151;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9" name="Google Shape;159;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6" name="Google Shape;166;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p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2" name="Google Shape;172;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3" name="Google Shape;93;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9" name="Google Shape;99;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5" name="Google Shape;105;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1" name="Google Shape;111;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7" name="Google Shape;117;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3" name="Google Shape;123;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9" name="Google Shape;129;p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0" name="Google Shape;130;p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7" name="Google Shape;137;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1"/>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5" name="Google Shape;75;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2"/>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1" name="Google Shape;81;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4"/>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4"/>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0" name="Google Shape;30;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5"/>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5"/>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6"/>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6"/>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6"/>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6"/>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1" name="Google Shape;61;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2" name="Google Shape;62;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0"/>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8" name="Google Shape;68;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3"/>
          <p:cNvSpPr txBox="1"/>
          <p:nvPr>
            <p:ph type="ctrTitle"/>
          </p:nvPr>
        </p:nvSpPr>
        <p:spPr>
          <a:xfrm>
            <a:off x="533400" y="2819400"/>
            <a:ext cx="8229600" cy="5334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240"/>
              <a:buFont typeface="Calibri"/>
              <a:buNone/>
            </a:pPr>
            <a:r>
              <a:rPr b="1" lang="en-US" sz="3240">
                <a:latin typeface="Calibri"/>
                <a:ea typeface="Calibri"/>
                <a:cs typeface="Calibri"/>
                <a:sym typeface="Calibri"/>
              </a:rPr>
              <a:t>THE SIERRA LEONE CONSTITUTIONAL REVIEW </a:t>
            </a:r>
            <a:r>
              <a:rPr b="1" lang="en-US" sz="3240"/>
              <a:t>COMMITTEE</a:t>
            </a:r>
            <a:r>
              <a:rPr b="1" lang="en-US" sz="3240">
                <a:latin typeface="Calibri"/>
                <a:ea typeface="Calibri"/>
                <a:cs typeface="Calibri"/>
                <a:sym typeface="Calibri"/>
              </a:rPr>
              <a:t> PROGRESS REPORT </a:t>
            </a:r>
            <a:br>
              <a:rPr b="1" lang="en-US" sz="3240">
                <a:latin typeface="Calibri"/>
                <a:ea typeface="Calibri"/>
                <a:cs typeface="Calibri"/>
                <a:sym typeface="Calibri"/>
              </a:rPr>
            </a:br>
            <a:r>
              <a:rPr b="1" lang="en-US" sz="3240">
                <a:latin typeface="Calibri"/>
                <a:ea typeface="Calibri"/>
                <a:cs typeface="Calibri"/>
                <a:sym typeface="Calibri"/>
              </a:rPr>
              <a:t> JULY 2013 – MARCH </a:t>
            </a:r>
            <a:br>
              <a:rPr b="1" lang="en-US" sz="3240">
                <a:latin typeface="Calibri"/>
                <a:ea typeface="Calibri"/>
                <a:cs typeface="Calibri"/>
                <a:sym typeface="Calibri"/>
              </a:rPr>
            </a:br>
            <a:r>
              <a:rPr b="1" lang="en-US" sz="3240">
                <a:latin typeface="Calibri"/>
                <a:ea typeface="Calibri"/>
                <a:cs typeface="Calibri"/>
                <a:sym typeface="Calibri"/>
              </a:rPr>
              <a:t>2014</a:t>
            </a:r>
            <a:br>
              <a:rPr lang="en-US" sz="3959"/>
            </a:br>
            <a:br>
              <a:rPr lang="en-US" sz="3959"/>
            </a:br>
            <a:br>
              <a:rPr lang="en-US" sz="3959"/>
            </a:br>
            <a:br>
              <a:rPr lang="en-US" sz="3959"/>
            </a:br>
            <a:endParaRPr sz="3959"/>
          </a:p>
        </p:txBody>
      </p:sp>
      <p:sp>
        <p:nvSpPr>
          <p:cNvPr id="90" name="Google Shape;90;p1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p>
            <a:pPr indent="0" lvl="0" marL="0" rtl="0" algn="r">
              <a:lnSpc>
                <a:spcPct val="80000"/>
              </a:lnSpc>
              <a:spcBef>
                <a:spcPts val="0"/>
              </a:spcBef>
              <a:spcAft>
                <a:spcPts val="0"/>
              </a:spcAft>
              <a:buClr>
                <a:srgbClr val="888888"/>
              </a:buClr>
              <a:buSzPts val="2720"/>
              <a:buNone/>
            </a:pPr>
            <a:r>
              <a:t/>
            </a:r>
            <a:endParaRPr sz="2720"/>
          </a:p>
          <a:p>
            <a:pPr indent="0" lvl="0" marL="0" rtl="0" algn="r">
              <a:lnSpc>
                <a:spcPct val="80000"/>
              </a:lnSpc>
              <a:spcBef>
                <a:spcPts val="544"/>
              </a:spcBef>
              <a:spcAft>
                <a:spcPts val="0"/>
              </a:spcAft>
              <a:buClr>
                <a:srgbClr val="888888"/>
              </a:buClr>
              <a:buSzPts val="2720"/>
              <a:buNone/>
            </a:pPr>
            <a:r>
              <a:rPr lang="en-US" sz="2720">
                <a:latin typeface="Calibri"/>
                <a:ea typeface="Calibri"/>
                <a:cs typeface="Calibri"/>
                <a:sym typeface="Calibri"/>
              </a:rPr>
              <a:t>PRESENTATION BY: </a:t>
            </a:r>
            <a:endParaRPr/>
          </a:p>
          <a:p>
            <a:pPr indent="0" lvl="0" marL="0" rtl="0" algn="r">
              <a:lnSpc>
                <a:spcPct val="80000"/>
              </a:lnSpc>
              <a:spcBef>
                <a:spcPts val="544"/>
              </a:spcBef>
              <a:spcAft>
                <a:spcPts val="0"/>
              </a:spcAft>
              <a:buClr>
                <a:srgbClr val="888888"/>
              </a:buClr>
              <a:buSzPts val="2720"/>
              <a:buNone/>
            </a:pPr>
            <a:r>
              <a:rPr lang="en-US" sz="2720">
                <a:latin typeface="Calibri"/>
                <a:ea typeface="Calibri"/>
                <a:cs typeface="Calibri"/>
                <a:sym typeface="Calibri"/>
              </a:rPr>
              <a:t>A S SHEKU</a:t>
            </a:r>
            <a:endParaRPr/>
          </a:p>
          <a:p>
            <a:pPr indent="0" lvl="0" marL="0" rtl="0" algn="ctr">
              <a:lnSpc>
                <a:spcPct val="80000"/>
              </a:lnSpc>
              <a:spcBef>
                <a:spcPts val="544"/>
              </a:spcBef>
              <a:spcAft>
                <a:spcPts val="0"/>
              </a:spcAft>
              <a:buClr>
                <a:srgbClr val="888888"/>
              </a:buClr>
              <a:buSzPts val="2720"/>
              <a:buNone/>
            </a:pPr>
            <a:r>
              <a:rPr lang="en-US" sz="2720">
                <a:latin typeface="Calibri"/>
                <a:ea typeface="Calibri"/>
                <a:cs typeface="Calibri"/>
                <a:sym typeface="Calibri"/>
              </a:rPr>
              <a:t>SECRETARY TO THE COMMITTEE</a:t>
            </a:r>
            <a:endParaRPr sz="2720">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2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2400"/>
              <a:buFont typeface="Calibri"/>
              <a:buNone/>
            </a:pPr>
            <a:br>
              <a:rPr b="1" lang="en-US" sz="2400"/>
            </a:br>
            <a:br>
              <a:rPr b="1" lang="en-US" sz="2400"/>
            </a:br>
            <a:r>
              <a:rPr b="1" lang="en-US" sz="2400"/>
              <a:t>Geographical Outreach Consultation Plan</a:t>
            </a:r>
            <a:br>
              <a:rPr b="1" lang="en-US" sz="2400"/>
            </a:br>
            <a:r>
              <a:rPr b="1" lang="en-US" sz="2400"/>
              <a:t>Local Government and Other Ancillary Branches Sub-Committee</a:t>
            </a:r>
            <a:br>
              <a:rPr b="1" lang="en-US" sz="2400"/>
            </a:br>
            <a:br>
              <a:rPr b="1" lang="en-US" sz="2400"/>
            </a:br>
            <a:endParaRPr b="1" sz="2400"/>
          </a:p>
        </p:txBody>
      </p:sp>
      <p:pic>
        <p:nvPicPr>
          <p:cNvPr id="147" name="Google Shape;147;p22"/>
          <p:cNvPicPr preferRelativeResize="0"/>
          <p:nvPr>
            <p:ph idx="1" type="body"/>
          </p:nvPr>
        </p:nvPicPr>
        <p:blipFill rotWithShape="1">
          <a:blip r:embed="rId3">
            <a:alphaModFix/>
          </a:blip>
          <a:srcRect b="0" l="0" r="0" t="0"/>
          <a:stretch/>
        </p:blipFill>
        <p:spPr>
          <a:xfrm>
            <a:off x="4553523" y="1447800"/>
            <a:ext cx="4590477" cy="5181600"/>
          </a:xfrm>
          <a:prstGeom prst="rect">
            <a:avLst/>
          </a:prstGeom>
          <a:noFill/>
          <a:ln>
            <a:noFill/>
          </a:ln>
        </p:spPr>
      </p:pic>
      <p:graphicFrame>
        <p:nvGraphicFramePr>
          <p:cNvPr id="148" name="Google Shape;148;p22"/>
          <p:cNvGraphicFramePr/>
          <p:nvPr/>
        </p:nvGraphicFramePr>
        <p:xfrm>
          <a:off x="228600" y="1600197"/>
          <a:ext cx="3000000" cy="3000000"/>
        </p:xfrm>
        <a:graphic>
          <a:graphicData uri="http://schemas.openxmlformats.org/drawingml/2006/table">
            <a:tbl>
              <a:tblPr>
                <a:noFill/>
                <a:tableStyleId>{72DCB472-14F4-42DE-9347-0A366EF4E71D}</a:tableStyleId>
              </a:tblPr>
              <a:tblGrid>
                <a:gridCol w="614650"/>
                <a:gridCol w="1963500"/>
                <a:gridCol w="1536650"/>
              </a:tblGrid>
              <a:tr h="247575">
                <a:tc>
                  <a:txBody>
                    <a:bodyPr/>
                    <a:lstStyle/>
                    <a:p>
                      <a:pPr indent="0" lvl="0" marL="0" marR="0" rtl="0" algn="ctr">
                        <a:lnSpc>
                          <a:spcPct val="115000"/>
                        </a:lnSpc>
                        <a:spcBef>
                          <a:spcPts val="0"/>
                        </a:spcBef>
                        <a:spcAft>
                          <a:spcPts val="0"/>
                        </a:spcAft>
                        <a:buNone/>
                      </a:pPr>
                      <a:r>
                        <a:rPr b="1" lang="en-US" sz="1000">
                          <a:latin typeface="Calibri"/>
                          <a:ea typeface="Calibri"/>
                          <a:cs typeface="Calibri"/>
                          <a:sym typeface="Calibri"/>
                        </a:rPr>
                        <a:t>Code</a:t>
                      </a:r>
                      <a:endParaRPr sz="1000">
                        <a:latin typeface="Calibri"/>
                        <a:ea typeface="Calibri"/>
                        <a:cs typeface="Calibri"/>
                        <a:sym typeface="Calibri"/>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A6A6A6"/>
                    </a:solidFill>
                  </a:tcPr>
                </a:tc>
                <a:tc>
                  <a:txBody>
                    <a:bodyPr/>
                    <a:lstStyle/>
                    <a:p>
                      <a:pPr indent="0" lvl="0" marL="0" marR="0" rtl="0" algn="ctr">
                        <a:lnSpc>
                          <a:spcPct val="115000"/>
                        </a:lnSpc>
                        <a:spcBef>
                          <a:spcPts val="0"/>
                        </a:spcBef>
                        <a:spcAft>
                          <a:spcPts val="0"/>
                        </a:spcAft>
                        <a:buNone/>
                      </a:pPr>
                      <a:r>
                        <a:rPr b="1" lang="en-US" sz="1000">
                          <a:latin typeface="Calibri"/>
                          <a:ea typeface="Calibri"/>
                          <a:cs typeface="Calibri"/>
                          <a:sym typeface="Calibri"/>
                        </a:rPr>
                        <a:t>Target Group/Stakeholders</a:t>
                      </a:r>
                      <a:endParaRPr sz="1000">
                        <a:latin typeface="Calibri"/>
                        <a:ea typeface="Calibri"/>
                        <a:cs typeface="Calibri"/>
                        <a:sym typeface="Calibri"/>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A6A6A6"/>
                    </a:solidFill>
                  </a:tcPr>
                </a:tc>
                <a:tc>
                  <a:txBody>
                    <a:bodyPr/>
                    <a:lstStyle/>
                    <a:p>
                      <a:pPr indent="0" lvl="0" marL="0" marR="0" rtl="0" algn="ctr">
                        <a:lnSpc>
                          <a:spcPct val="115000"/>
                        </a:lnSpc>
                        <a:spcBef>
                          <a:spcPts val="0"/>
                        </a:spcBef>
                        <a:spcAft>
                          <a:spcPts val="0"/>
                        </a:spcAft>
                        <a:buNone/>
                      </a:pPr>
                      <a:r>
                        <a:rPr b="1" lang="en-US" sz="1000">
                          <a:latin typeface="Calibri"/>
                          <a:ea typeface="Calibri"/>
                          <a:cs typeface="Calibri"/>
                          <a:sym typeface="Calibri"/>
                        </a:rPr>
                        <a:t>Task/Consultation Theme</a:t>
                      </a:r>
                      <a:endParaRPr sz="1000">
                        <a:latin typeface="Calibri"/>
                        <a:ea typeface="Calibri"/>
                        <a:cs typeface="Calibri"/>
                        <a:sym typeface="Calibri"/>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A6A6A6"/>
                    </a:solidFill>
                  </a:tcPr>
                </a:tc>
              </a:tr>
              <a:tr h="24757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A</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Ministry of Local Government</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rowSpan="2">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Active participation in discussions about the Constitution</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56800">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B</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Director of Rural Development</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24757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C</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Inspector of Local Government</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rowSpan="14">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Service delivery</a:t>
                      </a:r>
                      <a:endParaRPr/>
                    </a:p>
                    <a:p>
                      <a:pPr indent="0" lvl="0" marL="0" marR="0" rtl="0" algn="ctr">
                        <a:lnSpc>
                          <a:spcPct val="115000"/>
                        </a:lnSpc>
                        <a:spcBef>
                          <a:spcPts val="0"/>
                        </a:spcBef>
                        <a:spcAft>
                          <a:spcPts val="0"/>
                        </a:spcAft>
                        <a:buNone/>
                      </a:pPr>
                      <a:r>
                        <a:rPr lang="en-US" sz="1000">
                          <a:latin typeface="Calibri"/>
                          <a:ea typeface="Calibri"/>
                          <a:cs typeface="Calibri"/>
                          <a:sym typeface="Calibri"/>
                        </a:rPr>
                        <a:t>No provision in the Constitution for decentralization</a:t>
                      </a:r>
                      <a:endParaRPr/>
                    </a:p>
                    <a:p>
                      <a:pPr indent="0" lvl="0" marL="0" marR="0" rtl="0" algn="ctr">
                        <a:lnSpc>
                          <a:spcPct val="115000"/>
                        </a:lnSpc>
                        <a:spcBef>
                          <a:spcPts val="0"/>
                        </a:spcBef>
                        <a:spcAft>
                          <a:spcPts val="0"/>
                        </a:spcAft>
                        <a:buNone/>
                      </a:pPr>
                      <a:r>
                        <a:rPr lang="en-US" sz="1000">
                          <a:latin typeface="Calibri"/>
                          <a:ea typeface="Calibri"/>
                          <a:cs typeface="Calibri"/>
                          <a:sym typeface="Calibri"/>
                        </a:rPr>
                        <a:t>Financial decentralization</a:t>
                      </a:r>
                      <a:endParaRPr/>
                    </a:p>
                    <a:p>
                      <a:pPr indent="0" lvl="0" marL="0" marR="0" rtl="0" algn="ctr">
                        <a:lnSpc>
                          <a:spcPct val="115000"/>
                        </a:lnSpc>
                        <a:spcBef>
                          <a:spcPts val="0"/>
                        </a:spcBef>
                        <a:spcAft>
                          <a:spcPts val="0"/>
                        </a:spcAft>
                        <a:buNone/>
                      </a:pPr>
                      <a:r>
                        <a:rPr lang="en-US" sz="1000">
                          <a:latin typeface="Calibri"/>
                          <a:ea typeface="Calibri"/>
                          <a:cs typeface="Calibri"/>
                          <a:sym typeface="Calibri"/>
                        </a:rPr>
                        <a:t>Council of Chiefs not effective</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6812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D</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Traditional Leaders </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20582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E</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Head of Civil Service </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24757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F</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Director of Decentralization </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18637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G</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Mayors of Councils </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177400">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H</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Ward Committees</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24757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I</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Court Staff of Local Councils</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24757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J</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Core Staff of Local Councils</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24757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K</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Provincial Secretaries &amp; Officers</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17292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L</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Local Councilors</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17292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M</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District Officers</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24757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N</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Director Rural Development</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17292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O</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Councilors</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16812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P</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Chiefs</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181900">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Q</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Chief Administrator</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rowSpan="7">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Direct participation of PC or Traditional Leaders in Legislative Process</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7292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R</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District Youths</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16992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S</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Advisory Committees</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16812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T</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Treasury Clerks</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16812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U</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Women’s Group</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16992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V</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Director General HRMO</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336250">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W</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Devolving Ministries, Departments &amp; Agencies</a:t>
                      </a:r>
                      <a:endParaRPr/>
                    </a:p>
                  </a:txBody>
                  <a:tcPr marT="0" marB="0" marR="45800" marL="458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2400"/>
              <a:buFont typeface="Calibri"/>
              <a:buNone/>
            </a:pPr>
            <a:r>
              <a:rPr b="1" lang="en-US" sz="2400"/>
              <a:t>Geographical Outreach Consultation Plan</a:t>
            </a:r>
            <a:br>
              <a:rPr b="1" lang="en-US" sz="2400"/>
            </a:br>
            <a:r>
              <a:rPr b="1" lang="en-US" sz="2400"/>
              <a:t>Research Sub-Committee</a:t>
            </a:r>
            <a:br>
              <a:rPr b="1" lang="en-US" sz="2400"/>
            </a:br>
            <a:endParaRPr b="1" sz="2400"/>
          </a:p>
        </p:txBody>
      </p:sp>
      <p:pic>
        <p:nvPicPr>
          <p:cNvPr id="154" name="Google Shape;154;p23"/>
          <p:cNvPicPr preferRelativeResize="0"/>
          <p:nvPr>
            <p:ph idx="1" type="body"/>
          </p:nvPr>
        </p:nvPicPr>
        <p:blipFill rotWithShape="1">
          <a:blip r:embed="rId3">
            <a:alphaModFix/>
          </a:blip>
          <a:srcRect b="0" l="0" r="0" t="0"/>
          <a:stretch/>
        </p:blipFill>
        <p:spPr>
          <a:xfrm>
            <a:off x="4343401" y="1219200"/>
            <a:ext cx="4800600" cy="5410200"/>
          </a:xfrm>
          <a:prstGeom prst="rect">
            <a:avLst/>
          </a:prstGeom>
          <a:noFill/>
          <a:ln>
            <a:noFill/>
          </a:ln>
        </p:spPr>
      </p:pic>
      <p:graphicFrame>
        <p:nvGraphicFramePr>
          <p:cNvPr id="155" name="Google Shape;155;p23"/>
          <p:cNvGraphicFramePr/>
          <p:nvPr/>
        </p:nvGraphicFramePr>
        <p:xfrm>
          <a:off x="304800" y="1219203"/>
          <a:ext cx="3000000" cy="3000000"/>
        </p:xfrm>
        <a:graphic>
          <a:graphicData uri="http://schemas.openxmlformats.org/drawingml/2006/table">
            <a:tbl>
              <a:tblPr>
                <a:noFill/>
                <a:tableStyleId>{72DCB472-14F4-42DE-9347-0A366EF4E71D}</a:tableStyleId>
              </a:tblPr>
              <a:tblGrid>
                <a:gridCol w="705025"/>
                <a:gridCol w="1658425"/>
                <a:gridCol w="1522775"/>
              </a:tblGrid>
              <a:tr h="496525">
                <a:tc>
                  <a:txBody>
                    <a:bodyPr/>
                    <a:lstStyle/>
                    <a:p>
                      <a:pPr indent="0" lvl="0" marL="0" marR="0" rtl="0" algn="ctr">
                        <a:lnSpc>
                          <a:spcPct val="115000"/>
                        </a:lnSpc>
                        <a:spcBef>
                          <a:spcPts val="0"/>
                        </a:spcBef>
                        <a:spcAft>
                          <a:spcPts val="0"/>
                        </a:spcAft>
                        <a:buNone/>
                      </a:pPr>
                      <a:r>
                        <a:rPr b="1" lang="en-US" sz="1000">
                          <a:latin typeface="Calibri"/>
                          <a:ea typeface="Calibri"/>
                          <a:cs typeface="Calibri"/>
                          <a:sym typeface="Calibri"/>
                        </a:rPr>
                        <a:t>Code</a:t>
                      </a:r>
                      <a:endParaRPr sz="1000">
                        <a:latin typeface="Calibri"/>
                        <a:ea typeface="Calibri"/>
                        <a:cs typeface="Calibri"/>
                        <a:sym typeface="Calibri"/>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A6A6A6"/>
                    </a:solidFill>
                  </a:tcPr>
                </a:tc>
                <a:tc>
                  <a:txBody>
                    <a:bodyPr/>
                    <a:lstStyle/>
                    <a:p>
                      <a:pPr indent="0" lvl="0" marL="0" marR="0" rtl="0" algn="ctr">
                        <a:lnSpc>
                          <a:spcPct val="115000"/>
                        </a:lnSpc>
                        <a:spcBef>
                          <a:spcPts val="0"/>
                        </a:spcBef>
                        <a:spcAft>
                          <a:spcPts val="0"/>
                        </a:spcAft>
                        <a:buNone/>
                      </a:pPr>
                      <a:r>
                        <a:rPr b="1" lang="en-US" sz="1000">
                          <a:latin typeface="Calibri"/>
                          <a:ea typeface="Calibri"/>
                          <a:cs typeface="Calibri"/>
                          <a:sym typeface="Calibri"/>
                        </a:rPr>
                        <a:t>Target Group/Stakeholders</a:t>
                      </a:r>
                      <a:endParaRPr sz="1000">
                        <a:latin typeface="Calibri"/>
                        <a:ea typeface="Calibri"/>
                        <a:cs typeface="Calibri"/>
                        <a:sym typeface="Calibri"/>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A6A6A6"/>
                    </a:solidFill>
                  </a:tcPr>
                </a:tc>
                <a:tc>
                  <a:txBody>
                    <a:bodyPr/>
                    <a:lstStyle/>
                    <a:p>
                      <a:pPr indent="0" lvl="0" marL="0" marR="0" rtl="0" algn="ctr">
                        <a:lnSpc>
                          <a:spcPct val="115000"/>
                        </a:lnSpc>
                        <a:spcBef>
                          <a:spcPts val="0"/>
                        </a:spcBef>
                        <a:spcAft>
                          <a:spcPts val="0"/>
                        </a:spcAft>
                        <a:buNone/>
                      </a:pPr>
                      <a:r>
                        <a:rPr b="1" lang="en-US" sz="1000">
                          <a:latin typeface="Calibri"/>
                          <a:ea typeface="Calibri"/>
                          <a:cs typeface="Calibri"/>
                          <a:sym typeface="Calibri"/>
                        </a:rPr>
                        <a:t>Task/Consultation Theme</a:t>
                      </a:r>
                      <a:endParaRPr sz="1000">
                        <a:latin typeface="Calibri"/>
                        <a:ea typeface="Calibri"/>
                        <a:cs typeface="Calibri"/>
                        <a:sym typeface="Calibri"/>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A6A6A6"/>
                    </a:solidFill>
                  </a:tcPr>
                </a:tc>
              </a:tr>
              <a:tr h="239200">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A</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Cabinet/Presidency</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rowSpan="11">
                  <a:txBody>
                    <a:bodyPr/>
                    <a:lstStyle/>
                    <a:p>
                      <a:pPr indent="0" lvl="0" marL="0" marR="0" rtl="0" algn="ctr">
                        <a:lnSpc>
                          <a:spcPct val="150000"/>
                        </a:lnSpc>
                        <a:spcBef>
                          <a:spcPts val="0"/>
                        </a:spcBef>
                        <a:spcAft>
                          <a:spcPts val="0"/>
                        </a:spcAft>
                        <a:buNone/>
                      </a:pPr>
                      <a:r>
                        <a:rPr lang="en-US" sz="1000">
                          <a:latin typeface="Calibri"/>
                          <a:ea typeface="Calibri"/>
                          <a:cs typeface="Calibri"/>
                          <a:sym typeface="Calibri"/>
                        </a:rPr>
                        <a:t>Executive Government</a:t>
                      </a:r>
                      <a:endParaRPr/>
                    </a:p>
                    <a:p>
                      <a:pPr indent="0" lvl="0" marL="0" marR="0" rtl="0" algn="ctr">
                        <a:lnSpc>
                          <a:spcPct val="150000"/>
                        </a:lnSpc>
                        <a:spcBef>
                          <a:spcPts val="0"/>
                        </a:spcBef>
                        <a:spcAft>
                          <a:spcPts val="0"/>
                        </a:spcAft>
                        <a:buNone/>
                      </a:pPr>
                      <a:r>
                        <a:rPr lang="en-US" sz="1000">
                          <a:latin typeface="Calibri"/>
                          <a:ea typeface="Calibri"/>
                          <a:cs typeface="Calibri"/>
                          <a:sym typeface="Calibri"/>
                        </a:rPr>
                        <a:t>Natural Resources</a:t>
                      </a:r>
                      <a:endParaRPr/>
                    </a:p>
                    <a:p>
                      <a:pPr indent="0" lvl="0" marL="0" marR="0" rtl="0" algn="ctr">
                        <a:lnSpc>
                          <a:spcPct val="150000"/>
                        </a:lnSpc>
                        <a:spcBef>
                          <a:spcPts val="0"/>
                        </a:spcBef>
                        <a:spcAft>
                          <a:spcPts val="0"/>
                        </a:spcAft>
                        <a:buNone/>
                      </a:pPr>
                      <a:r>
                        <a:rPr lang="en-US" sz="1000">
                          <a:latin typeface="Calibri"/>
                          <a:ea typeface="Calibri"/>
                          <a:cs typeface="Calibri"/>
                          <a:sym typeface="Calibri"/>
                        </a:rPr>
                        <a:t>Legislative</a:t>
                      </a:r>
                      <a:endParaRPr/>
                    </a:p>
                    <a:p>
                      <a:pPr indent="0" lvl="0" marL="0" marR="0" rtl="0" algn="ctr">
                        <a:lnSpc>
                          <a:spcPct val="150000"/>
                        </a:lnSpc>
                        <a:spcBef>
                          <a:spcPts val="0"/>
                        </a:spcBef>
                        <a:spcAft>
                          <a:spcPts val="0"/>
                        </a:spcAft>
                        <a:buNone/>
                      </a:pPr>
                      <a:r>
                        <a:rPr lang="en-US" sz="1000">
                          <a:latin typeface="Calibri"/>
                          <a:ea typeface="Calibri"/>
                          <a:cs typeface="Calibri"/>
                          <a:sym typeface="Calibri"/>
                        </a:rPr>
                        <a:t>Judiciary</a:t>
                      </a:r>
                      <a:endParaRPr/>
                    </a:p>
                    <a:p>
                      <a:pPr indent="0" lvl="0" marL="0" marR="0" rtl="0" algn="ctr">
                        <a:lnSpc>
                          <a:spcPct val="150000"/>
                        </a:lnSpc>
                        <a:spcBef>
                          <a:spcPts val="0"/>
                        </a:spcBef>
                        <a:spcAft>
                          <a:spcPts val="0"/>
                        </a:spcAft>
                        <a:buNone/>
                      </a:pPr>
                      <a:r>
                        <a:rPr lang="en-US" sz="1000">
                          <a:latin typeface="Calibri"/>
                          <a:ea typeface="Calibri"/>
                          <a:cs typeface="Calibri"/>
                          <a:sym typeface="Calibri"/>
                        </a:rPr>
                        <a:t>Local Government</a:t>
                      </a:r>
                      <a:endParaRPr/>
                    </a:p>
                    <a:p>
                      <a:pPr indent="0" lvl="0" marL="0" marR="0" rtl="0" algn="ctr">
                        <a:lnSpc>
                          <a:spcPct val="150000"/>
                        </a:lnSpc>
                        <a:spcBef>
                          <a:spcPts val="0"/>
                        </a:spcBef>
                        <a:spcAft>
                          <a:spcPts val="0"/>
                        </a:spcAft>
                        <a:buNone/>
                      </a:pPr>
                      <a:r>
                        <a:rPr lang="en-US" sz="1000">
                          <a:latin typeface="Calibri"/>
                          <a:ea typeface="Calibri"/>
                          <a:cs typeface="Calibri"/>
                          <a:sym typeface="Calibri"/>
                        </a:rPr>
                        <a:t>Human Rights</a:t>
                      </a:r>
                      <a:endParaRPr/>
                    </a:p>
                    <a:p>
                      <a:pPr indent="0" lvl="0" marL="0" marR="0" rtl="0" algn="ctr">
                        <a:lnSpc>
                          <a:spcPct val="150000"/>
                        </a:lnSpc>
                        <a:spcBef>
                          <a:spcPts val="0"/>
                        </a:spcBef>
                        <a:spcAft>
                          <a:spcPts val="0"/>
                        </a:spcAft>
                        <a:buNone/>
                      </a:pPr>
                      <a:r>
                        <a:rPr lang="en-US" sz="1000">
                          <a:latin typeface="Calibri"/>
                          <a:ea typeface="Calibri"/>
                          <a:cs typeface="Calibri"/>
                          <a:sym typeface="Calibri"/>
                        </a:rPr>
                        <a:t>Information</a:t>
                      </a:r>
                      <a:endParaRPr/>
                    </a:p>
                    <a:p>
                      <a:pPr indent="0" lvl="0" marL="0" marR="0" rtl="0" algn="ctr">
                        <a:lnSpc>
                          <a:spcPct val="150000"/>
                        </a:lnSpc>
                        <a:spcBef>
                          <a:spcPts val="0"/>
                        </a:spcBef>
                        <a:spcAft>
                          <a:spcPts val="0"/>
                        </a:spcAft>
                        <a:buNone/>
                      </a:pPr>
                      <a:r>
                        <a:rPr lang="en-US" sz="1000">
                          <a:latin typeface="Calibri"/>
                          <a:ea typeface="Calibri"/>
                          <a:cs typeface="Calibri"/>
                          <a:sym typeface="Calibri"/>
                        </a:rPr>
                        <a:t>Education</a:t>
                      </a:r>
                      <a:endParaRPr/>
                    </a:p>
                    <a:p>
                      <a:pPr indent="0" lvl="0" marL="0" marR="0" rtl="0" algn="ctr">
                        <a:lnSpc>
                          <a:spcPct val="150000"/>
                        </a:lnSpc>
                        <a:spcBef>
                          <a:spcPts val="0"/>
                        </a:spcBef>
                        <a:spcAft>
                          <a:spcPts val="0"/>
                        </a:spcAft>
                        <a:buNone/>
                      </a:pPr>
                      <a:r>
                        <a:rPr lang="en-US" sz="1000">
                          <a:latin typeface="Calibri"/>
                          <a:ea typeface="Calibri"/>
                          <a:cs typeface="Calibri"/>
                          <a:sym typeface="Calibri"/>
                        </a:rPr>
                        <a:t>Communication</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45200">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B</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Political Parties</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221200">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C</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Civil Society Groups</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227200">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D</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Traditional Leaders</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239200">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E</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Tertiary Institutions</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331000">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F</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Independent Experts</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221200">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G</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Trade Unions</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245200">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H</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Diaspora</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221200">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I</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Media</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245200">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J</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Legislature</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221200">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K</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Local Councilors</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18522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L</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Judges</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rowSpan="9">
                  <a:txBody>
                    <a:bodyPr/>
                    <a:lstStyle/>
                    <a:p>
                      <a:pPr indent="0" lvl="0" marL="0" marR="0" rtl="0" algn="ctr">
                        <a:lnSpc>
                          <a:spcPct val="115000"/>
                        </a:lnSpc>
                        <a:spcBef>
                          <a:spcPts val="0"/>
                        </a:spcBef>
                        <a:spcAft>
                          <a:spcPts val="0"/>
                        </a:spcAft>
                        <a:buNone/>
                      </a:pPr>
                      <a:r>
                        <a:t/>
                      </a:r>
                      <a:endParaRPr sz="1000">
                        <a:latin typeface="Calibri"/>
                        <a:ea typeface="Calibri"/>
                        <a:cs typeface="Calibri"/>
                        <a:sym typeface="Calibri"/>
                      </a:endParaRPr>
                    </a:p>
                  </a:txBody>
                  <a:tcPr marT="0" marB="0" marR="54825" marL="54825" anchor="ctr">
                    <a:lnL cap="flat" cmpd="sng" w="12700">
                      <a:solidFill>
                        <a:srgbClr val="000000"/>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12700">
                      <a:solidFill>
                        <a:srgbClr val="000000"/>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27200">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M</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Students</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239200">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N</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Land Owners</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227200">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O</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Mining Companies</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239200">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P</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Local Youth Groups</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331000">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Q</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Human Rights Commission</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221200">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R</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NGOs</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331000">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S</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Justice Sector Institutions</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17922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T</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Community</a:t>
                      </a:r>
                      <a:endParaRPr/>
                    </a:p>
                  </a:txBody>
                  <a:tcPr marT="0" marB="0" marR="54825" marL="548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bl>
          </a:graphicData>
        </a:graphic>
      </p:graphicFrame>
      <p:sp>
        <p:nvSpPr>
          <p:cNvPr id="156" name="Google Shape;156;p23"/>
          <p:cNvSpPr/>
          <p:nvPr/>
        </p:nvSpPr>
        <p:spPr>
          <a:xfrm>
            <a:off x="0" y="0"/>
            <a:ext cx="9144000" cy="4572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2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2400"/>
              <a:buFont typeface="Calibri"/>
              <a:buNone/>
            </a:pPr>
            <a:r>
              <a:rPr b="1" lang="en-US" sz="2400"/>
              <a:t>Geographical Outreach Consultation Plan</a:t>
            </a:r>
            <a:br>
              <a:rPr b="1" lang="en-US" sz="2400"/>
            </a:br>
            <a:r>
              <a:rPr b="1" lang="en-US" sz="2400"/>
              <a:t>State Policy and Human Rights Sub-Committee</a:t>
            </a:r>
            <a:br>
              <a:rPr b="1" lang="en-US" sz="2400"/>
            </a:br>
            <a:endParaRPr b="1" sz="2400"/>
          </a:p>
        </p:txBody>
      </p:sp>
      <p:pic>
        <p:nvPicPr>
          <p:cNvPr id="162" name="Google Shape;162;p24"/>
          <p:cNvPicPr preferRelativeResize="0"/>
          <p:nvPr>
            <p:ph idx="1" type="body"/>
          </p:nvPr>
        </p:nvPicPr>
        <p:blipFill rotWithShape="1">
          <a:blip r:embed="rId3">
            <a:alphaModFix/>
          </a:blip>
          <a:srcRect b="0" l="0" r="0" t="0"/>
          <a:stretch/>
        </p:blipFill>
        <p:spPr>
          <a:xfrm>
            <a:off x="4495801" y="1371600"/>
            <a:ext cx="4648200" cy="5257800"/>
          </a:xfrm>
          <a:prstGeom prst="rect">
            <a:avLst/>
          </a:prstGeom>
          <a:noFill/>
          <a:ln>
            <a:noFill/>
          </a:ln>
        </p:spPr>
      </p:pic>
      <p:graphicFrame>
        <p:nvGraphicFramePr>
          <p:cNvPr id="163" name="Google Shape;163;p24"/>
          <p:cNvGraphicFramePr/>
          <p:nvPr/>
        </p:nvGraphicFramePr>
        <p:xfrm>
          <a:off x="304800" y="1295400"/>
          <a:ext cx="3000000" cy="3000000"/>
        </p:xfrm>
        <a:graphic>
          <a:graphicData uri="http://schemas.openxmlformats.org/drawingml/2006/table">
            <a:tbl>
              <a:tblPr>
                <a:noFill/>
                <a:tableStyleId>{72DCB472-14F4-42DE-9347-0A366EF4E71D}</a:tableStyleId>
              </a:tblPr>
              <a:tblGrid>
                <a:gridCol w="517400"/>
                <a:gridCol w="1652800"/>
                <a:gridCol w="1868400"/>
              </a:tblGrid>
              <a:tr h="393750">
                <a:tc>
                  <a:txBody>
                    <a:bodyPr/>
                    <a:lstStyle/>
                    <a:p>
                      <a:pPr indent="0" lvl="0" marL="0" marR="0" rtl="0" algn="ctr">
                        <a:lnSpc>
                          <a:spcPct val="115000"/>
                        </a:lnSpc>
                        <a:spcBef>
                          <a:spcPts val="0"/>
                        </a:spcBef>
                        <a:spcAft>
                          <a:spcPts val="0"/>
                        </a:spcAft>
                        <a:buNone/>
                      </a:pPr>
                      <a:r>
                        <a:rPr lang="en-US" sz="800">
                          <a:latin typeface="Calibri"/>
                          <a:ea typeface="Calibri"/>
                          <a:cs typeface="Calibri"/>
                          <a:sym typeface="Calibri"/>
                        </a:rPr>
                        <a:t>A</a:t>
                      </a:r>
                      <a:endParaRPr/>
                    </a:p>
                  </a:txBody>
                  <a:tcPr marT="0" marB="0" marR="40875" marL="408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800">
                          <a:latin typeface="Calibri"/>
                          <a:ea typeface="Calibri"/>
                          <a:cs typeface="Calibri"/>
                          <a:sym typeface="Calibri"/>
                        </a:rPr>
                        <a:t>Educational Institutions/ Students/ Academic staff, Associations/ Experts</a:t>
                      </a:r>
                      <a:endParaRPr/>
                    </a:p>
                  </a:txBody>
                  <a:tcPr marT="0" marB="0" marR="40875" marL="408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rowSpan="8">
                  <a:txBody>
                    <a:bodyPr/>
                    <a:lstStyle/>
                    <a:p>
                      <a:pPr indent="0" lvl="0" marL="0" marR="0" rtl="0" algn="ctr">
                        <a:lnSpc>
                          <a:spcPct val="115000"/>
                        </a:lnSpc>
                        <a:spcBef>
                          <a:spcPts val="0"/>
                        </a:spcBef>
                        <a:spcAft>
                          <a:spcPts val="0"/>
                        </a:spcAft>
                        <a:buNone/>
                      </a:pPr>
                      <a:r>
                        <a:rPr lang="en-US" sz="800">
                          <a:latin typeface="Calibri"/>
                          <a:ea typeface="Calibri"/>
                          <a:cs typeface="Calibri"/>
                          <a:sym typeface="Calibri"/>
                        </a:rPr>
                        <a:t>Bail, Undue delay, Death Penalty, Legal Aid, Justiciability, Minority Rights, Discrimination, Unlawful Detention, Freedom of Speech and Freedom of the Media, Freedom of Movement and Assembly, Harmful Cultural Practices, Prison conditions, Police powers, Abortion, Torture, Sexual and Gender-Based Violence, Teenage Pregnancy.</a:t>
                      </a:r>
                      <a:endParaRPr/>
                    </a:p>
                    <a:p>
                      <a:pPr indent="0" lvl="0" marL="0" marR="0" rtl="0" algn="ctr">
                        <a:lnSpc>
                          <a:spcPct val="115000"/>
                        </a:lnSpc>
                        <a:spcBef>
                          <a:spcPts val="0"/>
                        </a:spcBef>
                        <a:spcAft>
                          <a:spcPts val="0"/>
                        </a:spcAft>
                        <a:buNone/>
                      </a:pPr>
                      <a:r>
                        <a:rPr lang="en-US" sz="800">
                          <a:latin typeface="Calibri"/>
                          <a:ea typeface="Calibri"/>
                          <a:cs typeface="Calibri"/>
                          <a:sym typeface="Calibri"/>
                        </a:rPr>
                        <a:t>Freedom of Speech and Freedom of the Media</a:t>
                      </a:r>
                      <a:endParaRPr/>
                    </a:p>
                    <a:p>
                      <a:pPr indent="0" lvl="0" marL="0" marR="0" rtl="0" algn="ctr">
                        <a:lnSpc>
                          <a:spcPct val="115000"/>
                        </a:lnSpc>
                        <a:spcBef>
                          <a:spcPts val="0"/>
                        </a:spcBef>
                        <a:spcAft>
                          <a:spcPts val="0"/>
                        </a:spcAft>
                        <a:buNone/>
                      </a:pPr>
                      <a:r>
                        <a:rPr lang="en-US" sz="800">
                          <a:latin typeface="Calibri"/>
                          <a:ea typeface="Calibri"/>
                          <a:cs typeface="Calibri"/>
                          <a:sym typeface="Calibri"/>
                        </a:rPr>
                        <a:t>Bail, Undue delay, Paucity of benchers, Legal Aid, Death Penalty, Prison Conditions, Discrimination, Sexual and Gender-Based Violence, Minority Rights</a:t>
                      </a:r>
                      <a:endParaRPr/>
                    </a:p>
                  </a:txBody>
                  <a:tcPr marT="0" marB="0" marR="40875" marL="408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26000">
                <a:tc>
                  <a:txBody>
                    <a:bodyPr/>
                    <a:lstStyle/>
                    <a:p>
                      <a:pPr indent="0" lvl="0" marL="0" marR="0" rtl="0" algn="ctr">
                        <a:lnSpc>
                          <a:spcPct val="115000"/>
                        </a:lnSpc>
                        <a:spcBef>
                          <a:spcPts val="0"/>
                        </a:spcBef>
                        <a:spcAft>
                          <a:spcPts val="0"/>
                        </a:spcAft>
                        <a:buNone/>
                      </a:pPr>
                      <a:r>
                        <a:rPr lang="en-US" sz="800">
                          <a:latin typeface="Calibri"/>
                          <a:ea typeface="Calibri"/>
                          <a:cs typeface="Calibri"/>
                          <a:sym typeface="Calibri"/>
                        </a:rPr>
                        <a:t>B</a:t>
                      </a:r>
                      <a:endParaRPr/>
                    </a:p>
                  </a:txBody>
                  <a:tcPr marT="0" marB="0" marR="40875" marL="408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800">
                          <a:latin typeface="Calibri"/>
                          <a:ea typeface="Calibri"/>
                          <a:cs typeface="Calibri"/>
                          <a:sym typeface="Calibri"/>
                        </a:rPr>
                        <a:t>Political Parties</a:t>
                      </a:r>
                      <a:endParaRPr/>
                    </a:p>
                  </a:txBody>
                  <a:tcPr marT="0" marB="0" marR="40875" marL="408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169075">
                <a:tc>
                  <a:txBody>
                    <a:bodyPr/>
                    <a:lstStyle/>
                    <a:p>
                      <a:pPr indent="0" lvl="0" marL="0" marR="0" rtl="0" algn="ctr">
                        <a:lnSpc>
                          <a:spcPct val="115000"/>
                        </a:lnSpc>
                        <a:spcBef>
                          <a:spcPts val="0"/>
                        </a:spcBef>
                        <a:spcAft>
                          <a:spcPts val="0"/>
                        </a:spcAft>
                        <a:buNone/>
                      </a:pPr>
                      <a:r>
                        <a:rPr lang="en-US" sz="800">
                          <a:latin typeface="Calibri"/>
                          <a:ea typeface="Calibri"/>
                          <a:cs typeface="Calibri"/>
                          <a:sym typeface="Calibri"/>
                        </a:rPr>
                        <a:t>C</a:t>
                      </a:r>
                      <a:endParaRPr/>
                    </a:p>
                  </a:txBody>
                  <a:tcPr marT="0" marB="0" marR="40875" marL="408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800">
                          <a:latin typeface="Calibri"/>
                          <a:ea typeface="Calibri"/>
                          <a:cs typeface="Calibri"/>
                          <a:sym typeface="Calibri"/>
                        </a:rPr>
                        <a:t>Human Rights Commission</a:t>
                      </a:r>
                      <a:endParaRPr/>
                    </a:p>
                  </a:txBody>
                  <a:tcPr marT="0" marB="0" marR="40875" marL="408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661475">
                <a:tc>
                  <a:txBody>
                    <a:bodyPr/>
                    <a:lstStyle/>
                    <a:p>
                      <a:pPr indent="0" lvl="0" marL="0" marR="0" rtl="0" algn="ctr">
                        <a:lnSpc>
                          <a:spcPct val="115000"/>
                        </a:lnSpc>
                        <a:spcBef>
                          <a:spcPts val="0"/>
                        </a:spcBef>
                        <a:spcAft>
                          <a:spcPts val="0"/>
                        </a:spcAft>
                        <a:buNone/>
                      </a:pPr>
                      <a:r>
                        <a:rPr lang="en-US" sz="800">
                          <a:latin typeface="Calibri"/>
                          <a:ea typeface="Calibri"/>
                          <a:cs typeface="Calibri"/>
                          <a:sym typeface="Calibri"/>
                        </a:rPr>
                        <a:t>D</a:t>
                      </a:r>
                      <a:endParaRPr/>
                    </a:p>
                  </a:txBody>
                  <a:tcPr marT="0" marB="0" marR="40875" marL="408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800">
                          <a:latin typeface="Calibri"/>
                          <a:ea typeface="Calibri"/>
                          <a:cs typeface="Calibri"/>
                          <a:sym typeface="Calibri"/>
                        </a:rPr>
                        <a:t>Independent Media Commission, Sierra Leone Association of Journalists and Society for Democratic Initiatives </a:t>
                      </a:r>
                      <a:endParaRPr/>
                    </a:p>
                  </a:txBody>
                  <a:tcPr marT="0" marB="0" marR="40875" marL="408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527625">
                <a:tc>
                  <a:txBody>
                    <a:bodyPr/>
                    <a:lstStyle/>
                    <a:p>
                      <a:pPr indent="0" lvl="0" marL="0" marR="0" rtl="0" algn="ctr">
                        <a:lnSpc>
                          <a:spcPct val="115000"/>
                        </a:lnSpc>
                        <a:spcBef>
                          <a:spcPts val="0"/>
                        </a:spcBef>
                        <a:spcAft>
                          <a:spcPts val="0"/>
                        </a:spcAft>
                        <a:buNone/>
                      </a:pPr>
                      <a:r>
                        <a:rPr lang="en-US" sz="800">
                          <a:latin typeface="Calibri"/>
                          <a:ea typeface="Calibri"/>
                          <a:cs typeface="Calibri"/>
                          <a:sym typeface="Calibri"/>
                        </a:rPr>
                        <a:t>E</a:t>
                      </a:r>
                      <a:endParaRPr/>
                    </a:p>
                  </a:txBody>
                  <a:tcPr marT="0" marB="0" marR="40875" marL="408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800">
                          <a:latin typeface="Calibri"/>
                          <a:ea typeface="Calibri"/>
                          <a:cs typeface="Calibri"/>
                          <a:sym typeface="Calibri"/>
                        </a:rPr>
                        <a:t>Judiciary, Ministry of Justice, Justice Sector Coordination Office, Law Reform Commission </a:t>
                      </a:r>
                      <a:endParaRPr/>
                    </a:p>
                  </a:txBody>
                  <a:tcPr marT="0" marB="0" marR="40875" marL="408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259875">
                <a:tc>
                  <a:txBody>
                    <a:bodyPr/>
                    <a:lstStyle/>
                    <a:p>
                      <a:pPr indent="0" lvl="0" marL="0" marR="0" rtl="0" algn="ctr">
                        <a:lnSpc>
                          <a:spcPct val="115000"/>
                        </a:lnSpc>
                        <a:spcBef>
                          <a:spcPts val="0"/>
                        </a:spcBef>
                        <a:spcAft>
                          <a:spcPts val="0"/>
                        </a:spcAft>
                        <a:buNone/>
                      </a:pPr>
                      <a:r>
                        <a:rPr lang="en-US" sz="800">
                          <a:latin typeface="Calibri"/>
                          <a:ea typeface="Calibri"/>
                          <a:cs typeface="Calibri"/>
                          <a:sym typeface="Calibri"/>
                        </a:rPr>
                        <a:t>F</a:t>
                      </a:r>
                      <a:endParaRPr/>
                    </a:p>
                  </a:txBody>
                  <a:tcPr marT="0" marB="0" marR="40875" marL="408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800">
                          <a:latin typeface="Calibri"/>
                          <a:ea typeface="Calibri"/>
                          <a:cs typeface="Calibri"/>
                          <a:sym typeface="Calibri"/>
                        </a:rPr>
                        <a:t>Legislators and Local Councilors </a:t>
                      </a:r>
                      <a:endParaRPr/>
                    </a:p>
                  </a:txBody>
                  <a:tcPr marT="0" marB="0" marR="40875" marL="408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259875">
                <a:tc>
                  <a:txBody>
                    <a:bodyPr/>
                    <a:lstStyle/>
                    <a:p>
                      <a:pPr indent="0" lvl="0" marL="0" marR="0" rtl="0" algn="ctr">
                        <a:lnSpc>
                          <a:spcPct val="115000"/>
                        </a:lnSpc>
                        <a:spcBef>
                          <a:spcPts val="0"/>
                        </a:spcBef>
                        <a:spcAft>
                          <a:spcPts val="0"/>
                        </a:spcAft>
                        <a:buNone/>
                      </a:pPr>
                      <a:r>
                        <a:rPr lang="en-US" sz="800">
                          <a:latin typeface="Calibri"/>
                          <a:ea typeface="Calibri"/>
                          <a:cs typeface="Calibri"/>
                          <a:sym typeface="Calibri"/>
                        </a:rPr>
                        <a:t>G</a:t>
                      </a:r>
                      <a:endParaRPr/>
                    </a:p>
                  </a:txBody>
                  <a:tcPr marT="0" marB="0" marR="40875" marL="408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800">
                          <a:latin typeface="Calibri"/>
                          <a:ea typeface="Calibri"/>
                          <a:cs typeface="Calibri"/>
                          <a:sym typeface="Calibri"/>
                        </a:rPr>
                        <a:t>Network of Human Rights Defenders </a:t>
                      </a:r>
                      <a:endParaRPr/>
                    </a:p>
                  </a:txBody>
                  <a:tcPr marT="0" marB="0" marR="40875" marL="408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271875">
                <a:tc>
                  <a:txBody>
                    <a:bodyPr/>
                    <a:lstStyle/>
                    <a:p>
                      <a:pPr indent="0" lvl="0" marL="0" marR="0" rtl="0" algn="ctr">
                        <a:lnSpc>
                          <a:spcPct val="115000"/>
                        </a:lnSpc>
                        <a:spcBef>
                          <a:spcPts val="0"/>
                        </a:spcBef>
                        <a:spcAft>
                          <a:spcPts val="0"/>
                        </a:spcAft>
                        <a:buNone/>
                      </a:pPr>
                      <a:r>
                        <a:rPr lang="en-US" sz="800">
                          <a:latin typeface="Calibri"/>
                          <a:ea typeface="Calibri"/>
                          <a:cs typeface="Calibri"/>
                          <a:sym typeface="Calibri"/>
                        </a:rPr>
                        <a:t>H</a:t>
                      </a:r>
                      <a:endParaRPr/>
                    </a:p>
                  </a:txBody>
                  <a:tcPr marT="0" marB="0" marR="40875" marL="408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800">
                          <a:latin typeface="Calibri"/>
                          <a:ea typeface="Calibri"/>
                          <a:cs typeface="Calibri"/>
                          <a:sym typeface="Calibri"/>
                        </a:rPr>
                        <a:t>Prisons Department</a:t>
                      </a:r>
                      <a:endParaRPr/>
                    </a:p>
                  </a:txBody>
                  <a:tcPr marT="0" marB="0" marR="40875" marL="408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527625">
                <a:tc>
                  <a:txBody>
                    <a:bodyPr/>
                    <a:lstStyle/>
                    <a:p>
                      <a:pPr indent="0" lvl="0" marL="0" marR="0" rtl="0" algn="ctr">
                        <a:lnSpc>
                          <a:spcPct val="115000"/>
                        </a:lnSpc>
                        <a:spcBef>
                          <a:spcPts val="0"/>
                        </a:spcBef>
                        <a:spcAft>
                          <a:spcPts val="0"/>
                        </a:spcAft>
                        <a:buNone/>
                      </a:pPr>
                      <a:r>
                        <a:rPr lang="en-US" sz="800">
                          <a:latin typeface="Calibri"/>
                          <a:ea typeface="Calibri"/>
                          <a:cs typeface="Calibri"/>
                          <a:sym typeface="Calibri"/>
                        </a:rPr>
                        <a:t>I</a:t>
                      </a:r>
                      <a:endParaRPr/>
                    </a:p>
                  </a:txBody>
                  <a:tcPr marT="0" marB="0" marR="40875" marL="408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800">
                          <a:latin typeface="Calibri"/>
                          <a:ea typeface="Calibri"/>
                          <a:cs typeface="Calibri"/>
                          <a:sym typeface="Calibri"/>
                        </a:rPr>
                        <a:t>Sierra Leone Police</a:t>
                      </a:r>
                      <a:endParaRPr/>
                    </a:p>
                  </a:txBody>
                  <a:tcPr marT="0" marB="0" marR="40875" marL="408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800">
                          <a:latin typeface="Calibri"/>
                          <a:ea typeface="Calibri"/>
                          <a:cs typeface="Calibri"/>
                          <a:sym typeface="Calibri"/>
                        </a:rPr>
                        <a:t>Unlawful arrest and detention, CID Treatment, Right to Assembly/Procession, Right to life, Crowd Control</a:t>
                      </a:r>
                      <a:endParaRPr/>
                    </a:p>
                  </a:txBody>
                  <a:tcPr marT="0" marB="0" marR="40875" marL="408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61475">
                <a:tc>
                  <a:txBody>
                    <a:bodyPr/>
                    <a:lstStyle/>
                    <a:p>
                      <a:pPr indent="0" lvl="0" marL="0" marR="0" rtl="0" algn="ctr">
                        <a:lnSpc>
                          <a:spcPct val="115000"/>
                        </a:lnSpc>
                        <a:spcBef>
                          <a:spcPts val="0"/>
                        </a:spcBef>
                        <a:spcAft>
                          <a:spcPts val="0"/>
                        </a:spcAft>
                        <a:buNone/>
                      </a:pPr>
                      <a:r>
                        <a:rPr lang="en-US" sz="800">
                          <a:latin typeface="Calibri"/>
                          <a:ea typeface="Calibri"/>
                          <a:cs typeface="Calibri"/>
                          <a:sym typeface="Calibri"/>
                        </a:rPr>
                        <a:t>J</a:t>
                      </a:r>
                      <a:endParaRPr/>
                    </a:p>
                  </a:txBody>
                  <a:tcPr marT="0" marB="0" marR="40875" marL="408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800">
                          <a:latin typeface="Calibri"/>
                          <a:ea typeface="Calibri"/>
                          <a:cs typeface="Calibri"/>
                          <a:sym typeface="Calibri"/>
                        </a:rPr>
                        <a:t>Traditional and Religious Leaders</a:t>
                      </a:r>
                      <a:endParaRPr/>
                    </a:p>
                  </a:txBody>
                  <a:tcPr marT="0" marB="0" marR="40875" marL="408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800">
                          <a:latin typeface="Calibri"/>
                          <a:ea typeface="Calibri"/>
                          <a:cs typeface="Calibri"/>
                          <a:sym typeface="Calibri"/>
                        </a:rPr>
                        <a:t>Harmful cultural practices, Gender-Based Violence, Discrimination, Land rights, Chieftaincy Rights, Marriage, Succession and Minority Rights</a:t>
                      </a:r>
                      <a:endParaRPr/>
                    </a:p>
                  </a:txBody>
                  <a:tcPr marT="0" marB="0" marR="40875" marL="408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795350">
                <a:tc>
                  <a:txBody>
                    <a:bodyPr/>
                    <a:lstStyle/>
                    <a:p>
                      <a:pPr indent="0" lvl="0" marL="0" marR="0" rtl="0" algn="ctr">
                        <a:lnSpc>
                          <a:spcPct val="115000"/>
                        </a:lnSpc>
                        <a:spcBef>
                          <a:spcPts val="0"/>
                        </a:spcBef>
                        <a:spcAft>
                          <a:spcPts val="0"/>
                        </a:spcAft>
                        <a:buNone/>
                      </a:pPr>
                      <a:r>
                        <a:rPr lang="en-US" sz="800">
                          <a:latin typeface="Calibri"/>
                          <a:ea typeface="Calibri"/>
                          <a:cs typeface="Calibri"/>
                          <a:sym typeface="Calibri"/>
                        </a:rPr>
                        <a:t>K</a:t>
                      </a:r>
                      <a:endParaRPr/>
                    </a:p>
                  </a:txBody>
                  <a:tcPr marT="0" marB="0" marR="40875" marL="408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800">
                          <a:latin typeface="Calibri"/>
                          <a:ea typeface="Calibri"/>
                          <a:cs typeface="Calibri"/>
                          <a:sym typeface="Calibri"/>
                        </a:rPr>
                        <a:t>Women’s Groups</a:t>
                      </a:r>
                      <a:endParaRPr/>
                    </a:p>
                  </a:txBody>
                  <a:tcPr marT="0" marB="0" marR="40875" marL="408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800">
                          <a:latin typeface="Calibri"/>
                          <a:ea typeface="Calibri"/>
                          <a:cs typeface="Calibri"/>
                          <a:sym typeface="Calibri"/>
                        </a:rPr>
                        <a:t>Discrimination, Sexual and Gender-Based Violence, Property Rights, Harmful Cultural practices, Land rights, Marriage, Succession, Teenage pregnancy</a:t>
                      </a:r>
                      <a:endParaRPr/>
                    </a:p>
                  </a:txBody>
                  <a:tcPr marT="0" marB="0" marR="40875" marL="408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527625">
                <a:tc>
                  <a:txBody>
                    <a:bodyPr/>
                    <a:lstStyle/>
                    <a:p>
                      <a:pPr indent="0" lvl="0" marL="0" marR="0" rtl="0" algn="ctr">
                        <a:lnSpc>
                          <a:spcPct val="115000"/>
                        </a:lnSpc>
                        <a:spcBef>
                          <a:spcPts val="0"/>
                        </a:spcBef>
                        <a:spcAft>
                          <a:spcPts val="0"/>
                        </a:spcAft>
                        <a:buNone/>
                      </a:pPr>
                      <a:r>
                        <a:rPr lang="en-US" sz="800">
                          <a:latin typeface="Calibri"/>
                          <a:ea typeface="Calibri"/>
                          <a:cs typeface="Calibri"/>
                          <a:sym typeface="Calibri"/>
                        </a:rPr>
                        <a:t>L</a:t>
                      </a:r>
                      <a:endParaRPr/>
                    </a:p>
                  </a:txBody>
                  <a:tcPr marT="0" marB="0" marR="40875" marL="408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800">
                          <a:latin typeface="Calibri"/>
                          <a:ea typeface="Calibri"/>
                          <a:cs typeface="Calibri"/>
                          <a:sym typeface="Calibri"/>
                        </a:rPr>
                        <a:t>Youth Groups</a:t>
                      </a:r>
                      <a:endParaRPr/>
                    </a:p>
                  </a:txBody>
                  <a:tcPr marT="0" marB="0" marR="40875" marL="408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800">
                          <a:latin typeface="Calibri"/>
                          <a:ea typeface="Calibri"/>
                          <a:cs typeface="Calibri"/>
                          <a:sym typeface="Calibri"/>
                        </a:rPr>
                        <a:t>Discrimination, Land Rights, Employment, Police Powers (Arrest and Detention), Minority Rights</a:t>
                      </a:r>
                      <a:endParaRPr/>
                    </a:p>
                  </a:txBody>
                  <a:tcPr marT="0" marB="0" marR="40875" marL="4087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2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Calibri"/>
              <a:buNone/>
            </a:pPr>
            <a:r>
              <a:rPr lang="en-US"/>
              <a:t>CHALLENGES </a:t>
            </a:r>
            <a:endParaRPr/>
          </a:p>
        </p:txBody>
      </p:sp>
      <p:sp>
        <p:nvSpPr>
          <p:cNvPr id="169" name="Google Shape;169;p2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3200"/>
              <a:buChar char="•"/>
            </a:pPr>
            <a:r>
              <a:rPr lang="en-US"/>
              <a:t> Funding  remains CRC ‘s greatest challenge.</a:t>
            </a:r>
            <a:endParaRPr/>
          </a:p>
          <a:p>
            <a:pPr indent="-342900" lvl="0" marL="342900" rtl="0" algn="l">
              <a:spcBef>
                <a:spcPts val="640"/>
              </a:spcBef>
              <a:spcAft>
                <a:spcPts val="0"/>
              </a:spcAft>
              <a:buClr>
                <a:schemeClr val="dk1"/>
              </a:buClr>
              <a:buSzPts val="3200"/>
              <a:buChar char="•"/>
            </a:pPr>
            <a:r>
              <a:rPr lang="en-US"/>
              <a:t>Inadequate technical and managerial capacity at CRC Secretariat.</a:t>
            </a:r>
            <a:endParaRPr/>
          </a:p>
          <a:p>
            <a:pPr indent="-342900" lvl="0" marL="342900" rtl="0" algn="l">
              <a:spcBef>
                <a:spcPts val="640"/>
              </a:spcBef>
              <a:spcAft>
                <a:spcPts val="0"/>
              </a:spcAft>
              <a:buClr>
                <a:schemeClr val="dk1"/>
              </a:buClr>
              <a:buSzPts val="3200"/>
              <a:buChar char="•"/>
            </a:pPr>
            <a:r>
              <a:rPr lang="en-US"/>
              <a:t>Serious space capacity constraint</a:t>
            </a:r>
            <a:endParaRPr/>
          </a:p>
          <a:p>
            <a:pPr indent="-342900" lvl="0" marL="342900" rtl="0" algn="l">
              <a:spcBef>
                <a:spcPts val="640"/>
              </a:spcBef>
              <a:spcAft>
                <a:spcPts val="0"/>
              </a:spcAft>
              <a:buClr>
                <a:schemeClr val="dk1"/>
              </a:buClr>
              <a:buSzPts val="3200"/>
              <a:buChar char="•"/>
            </a:pPr>
            <a:r>
              <a:rPr lang="en-US"/>
              <a:t>Limited equipment</a:t>
            </a:r>
            <a:endParaRPr/>
          </a:p>
          <a:p>
            <a:pPr indent="-342900" lvl="0" marL="342900" rtl="0" algn="l">
              <a:spcBef>
                <a:spcPts val="640"/>
              </a:spcBef>
              <a:spcAft>
                <a:spcPts val="0"/>
              </a:spcAft>
              <a:buClr>
                <a:schemeClr val="dk1"/>
              </a:buClr>
              <a:buSzPts val="3200"/>
              <a:buChar char="•"/>
            </a:pPr>
            <a:r>
              <a:rPr lang="en-US"/>
              <a:t>Unmotivated  staff</a:t>
            </a:r>
            <a:endParaRPr/>
          </a:p>
          <a:p>
            <a:pPr indent="-139700" lvl="0" marL="342900" rtl="0" algn="l">
              <a:spcBef>
                <a:spcPts val="640"/>
              </a:spcBef>
              <a:spcAft>
                <a:spcPts val="0"/>
              </a:spcAft>
              <a:buClr>
                <a:schemeClr val="dk1"/>
              </a:buClr>
              <a:buSzPts val="3200"/>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2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9600"/>
              <a:buFont typeface="Calibri"/>
              <a:buNone/>
            </a:pPr>
            <a:r>
              <a:rPr b="1" lang="en-US" sz="9600"/>
              <a:t>THE END</a:t>
            </a:r>
            <a:endParaRPr b="1" sz="9600"/>
          </a:p>
        </p:txBody>
      </p:sp>
      <p:sp>
        <p:nvSpPr>
          <p:cNvPr id="175" name="Google Shape;175;p2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4400"/>
              <a:buChar char="•"/>
            </a:pPr>
            <a:r>
              <a:rPr b="1" lang="en-US" sz="4400">
                <a:latin typeface="Calibri"/>
                <a:ea typeface="Calibri"/>
                <a:cs typeface="Calibri"/>
                <a:sym typeface="Calibri"/>
              </a:rPr>
              <a:t>THANKS FOR YOUR ATTENTION</a:t>
            </a:r>
            <a:endParaRPr b="1" sz="4400">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959"/>
              <a:buFont typeface="Calibri"/>
              <a:buNone/>
            </a:pPr>
            <a:r>
              <a:rPr lang="en-US" sz="3959"/>
              <a:t>BACKGROUND</a:t>
            </a:r>
            <a:br>
              <a:rPr lang="en-US" sz="3959"/>
            </a:br>
            <a:endParaRPr sz="3959"/>
          </a:p>
        </p:txBody>
      </p:sp>
      <p:sp>
        <p:nvSpPr>
          <p:cNvPr id="96" name="Google Shape;96;p1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chemeClr val="dk1"/>
              </a:buClr>
              <a:buSzPts val="1760"/>
              <a:buChar char="•"/>
            </a:pPr>
            <a:r>
              <a:rPr lang="en-US" sz="1760">
                <a:latin typeface="Calibri"/>
                <a:ea typeface="Calibri"/>
                <a:cs typeface="Calibri"/>
                <a:sym typeface="Calibri"/>
              </a:rPr>
              <a:t>The Eighty persons Constitutional Review Committee was constituted in July 2013 undertake an all inclusive and participatory process for the review of the 1991 Constitution of Sierra Leone in tandem with the Recommendations of the CRC submitted in 2008.</a:t>
            </a:r>
            <a:endParaRPr/>
          </a:p>
          <a:p>
            <a:pPr indent="-342900" lvl="0" marL="342900" rtl="0" algn="l">
              <a:lnSpc>
                <a:spcPct val="80000"/>
              </a:lnSpc>
              <a:spcBef>
                <a:spcPts val="352"/>
              </a:spcBef>
              <a:spcAft>
                <a:spcPts val="0"/>
              </a:spcAft>
              <a:buClr>
                <a:schemeClr val="dk1"/>
              </a:buClr>
              <a:buSzPts val="1760"/>
              <a:buChar char="•"/>
            </a:pPr>
            <a:r>
              <a:rPr lang="en-US" sz="1760">
                <a:latin typeface="Calibri"/>
                <a:ea typeface="Calibri"/>
                <a:cs typeface="Calibri"/>
                <a:sym typeface="Calibri"/>
              </a:rPr>
              <a:t>The overarching deliverable of this task is to have a finalized constitutional review process with a revised constitution presented to parliament for adoption.</a:t>
            </a:r>
            <a:endParaRPr/>
          </a:p>
          <a:p>
            <a:pPr indent="-342900" lvl="0" marL="342900" rtl="0" algn="l">
              <a:lnSpc>
                <a:spcPct val="80000"/>
              </a:lnSpc>
              <a:spcBef>
                <a:spcPts val="352"/>
              </a:spcBef>
              <a:spcAft>
                <a:spcPts val="0"/>
              </a:spcAft>
              <a:buClr>
                <a:schemeClr val="dk1"/>
              </a:buClr>
              <a:buSzPts val="1760"/>
              <a:buChar char="•"/>
            </a:pPr>
            <a:r>
              <a:rPr lang="en-US" sz="1760">
                <a:latin typeface="Calibri"/>
                <a:ea typeface="Calibri"/>
                <a:cs typeface="Calibri"/>
                <a:sym typeface="Calibri"/>
              </a:rPr>
              <a:t>To accomplish this object, the project Document jointly developed by GOSL and her development partners identified the following outputs:</a:t>
            </a:r>
            <a:endParaRPr/>
          </a:p>
          <a:p>
            <a:pPr indent="-571500" lvl="0" marL="571500" rtl="0" algn="l">
              <a:lnSpc>
                <a:spcPct val="80000"/>
              </a:lnSpc>
              <a:spcBef>
                <a:spcPts val="352"/>
              </a:spcBef>
              <a:spcAft>
                <a:spcPts val="0"/>
              </a:spcAft>
              <a:buClr>
                <a:schemeClr val="dk1"/>
              </a:buClr>
              <a:buSzPts val="1760"/>
              <a:buFont typeface="Calibri"/>
              <a:buAutoNum type="romanUcPeriod"/>
            </a:pPr>
            <a:r>
              <a:rPr lang="en-US" sz="1760">
                <a:latin typeface="Calibri"/>
                <a:ea typeface="Calibri"/>
                <a:cs typeface="Calibri"/>
                <a:sym typeface="Calibri"/>
              </a:rPr>
              <a:t>Capacity of CRC members developed to undertake effective constitutional review process</a:t>
            </a:r>
            <a:endParaRPr/>
          </a:p>
          <a:p>
            <a:pPr indent="-571500" lvl="0" marL="571500" rtl="0" algn="l">
              <a:lnSpc>
                <a:spcPct val="80000"/>
              </a:lnSpc>
              <a:spcBef>
                <a:spcPts val="352"/>
              </a:spcBef>
              <a:spcAft>
                <a:spcPts val="0"/>
              </a:spcAft>
              <a:buClr>
                <a:schemeClr val="dk1"/>
              </a:buClr>
              <a:buSzPts val="1760"/>
              <a:buFont typeface="Calibri"/>
              <a:buAutoNum type="romanUcPeriod"/>
            </a:pPr>
            <a:r>
              <a:rPr lang="en-US" sz="1760">
                <a:latin typeface="Calibri"/>
                <a:ea typeface="Calibri"/>
                <a:cs typeface="Calibri"/>
                <a:sym typeface="Calibri"/>
              </a:rPr>
              <a:t>Capacity of CRC secretariat to provide legal, research and administrative services to CRC developed</a:t>
            </a:r>
            <a:endParaRPr/>
          </a:p>
          <a:p>
            <a:pPr indent="-571500" lvl="0" marL="571500" rtl="0" algn="l">
              <a:lnSpc>
                <a:spcPct val="80000"/>
              </a:lnSpc>
              <a:spcBef>
                <a:spcPts val="352"/>
              </a:spcBef>
              <a:spcAft>
                <a:spcPts val="0"/>
              </a:spcAft>
              <a:buClr>
                <a:schemeClr val="dk1"/>
              </a:buClr>
              <a:buSzPts val="1760"/>
              <a:buFont typeface="Calibri"/>
              <a:buAutoNum type="romanUcPeriod"/>
            </a:pPr>
            <a:r>
              <a:rPr lang="en-US" sz="1760">
                <a:latin typeface="Calibri"/>
                <a:ea typeface="Calibri"/>
                <a:cs typeface="Calibri"/>
                <a:sym typeface="Calibri"/>
              </a:rPr>
              <a:t>CRC Communication and messaging strategy designed and implemented</a:t>
            </a:r>
            <a:endParaRPr/>
          </a:p>
          <a:p>
            <a:pPr indent="-571500" lvl="0" marL="571500" rtl="0" algn="l">
              <a:lnSpc>
                <a:spcPct val="80000"/>
              </a:lnSpc>
              <a:spcBef>
                <a:spcPts val="352"/>
              </a:spcBef>
              <a:spcAft>
                <a:spcPts val="0"/>
              </a:spcAft>
              <a:buClr>
                <a:schemeClr val="dk1"/>
              </a:buClr>
              <a:buSzPts val="1760"/>
              <a:buFont typeface="Calibri"/>
              <a:buAutoNum type="romanUcPeriod"/>
            </a:pPr>
            <a:r>
              <a:rPr lang="en-US" sz="1760">
                <a:latin typeface="Calibri"/>
                <a:ea typeface="Calibri"/>
                <a:cs typeface="Calibri"/>
                <a:sym typeface="Calibri"/>
              </a:rPr>
              <a:t>Civil Society led inclusive and informative civic education process completed</a:t>
            </a:r>
            <a:endParaRPr/>
          </a:p>
          <a:p>
            <a:pPr indent="-571500" lvl="0" marL="571500" rtl="0" algn="l">
              <a:lnSpc>
                <a:spcPct val="80000"/>
              </a:lnSpc>
              <a:spcBef>
                <a:spcPts val="352"/>
              </a:spcBef>
              <a:spcAft>
                <a:spcPts val="0"/>
              </a:spcAft>
              <a:buClr>
                <a:schemeClr val="dk1"/>
              </a:buClr>
              <a:buSzPts val="1760"/>
              <a:buFont typeface="Calibri"/>
              <a:buAutoNum type="romanUcPeriod"/>
            </a:pPr>
            <a:r>
              <a:rPr lang="en-US" sz="1760">
                <a:latin typeface="Calibri"/>
                <a:ea typeface="Calibri"/>
                <a:cs typeface="Calibri"/>
                <a:sym typeface="Calibri"/>
              </a:rPr>
              <a:t>CRC led inclusive and transparent civic education and public consultation process completed</a:t>
            </a:r>
            <a:endParaRPr/>
          </a:p>
          <a:p>
            <a:pPr indent="-571500" lvl="0" marL="571500" rtl="0" algn="l">
              <a:lnSpc>
                <a:spcPct val="80000"/>
              </a:lnSpc>
              <a:spcBef>
                <a:spcPts val="352"/>
              </a:spcBef>
              <a:spcAft>
                <a:spcPts val="0"/>
              </a:spcAft>
              <a:buClr>
                <a:schemeClr val="dk1"/>
              </a:buClr>
              <a:buSzPts val="1760"/>
              <a:buFont typeface="Calibri"/>
              <a:buAutoNum type="romanUcPeriod"/>
            </a:pPr>
            <a:r>
              <a:rPr lang="en-US" sz="1760">
                <a:latin typeface="Calibri"/>
                <a:ea typeface="Calibri"/>
                <a:cs typeface="Calibri"/>
                <a:sym typeface="Calibri"/>
              </a:rPr>
              <a:t>Enhance capacity of MPs, political parties and traditional leaders to effectively support and participate in the review process.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959"/>
              <a:buFont typeface="Calibri"/>
              <a:buNone/>
            </a:pPr>
            <a:r>
              <a:rPr lang="en-US" sz="3959"/>
              <a:t>BASELINE, INDICATORS AND TARGETS</a:t>
            </a:r>
            <a:endParaRPr sz="3959"/>
          </a:p>
        </p:txBody>
      </p:sp>
      <p:sp>
        <p:nvSpPr>
          <p:cNvPr id="102" name="Google Shape;102;p15"/>
          <p:cNvSpPr txBox="1"/>
          <p:nvPr>
            <p:ph idx="1" type="body"/>
          </p:nvPr>
        </p:nvSpPr>
        <p:spPr>
          <a:xfrm>
            <a:off x="457200" y="1600200"/>
            <a:ext cx="8229600" cy="5105400"/>
          </a:xfrm>
          <a:prstGeom prst="rect">
            <a:avLst/>
          </a:prstGeom>
          <a:noFill/>
          <a:ln>
            <a:noFill/>
          </a:ln>
        </p:spPr>
        <p:txBody>
          <a:bodyPr anchorCtr="0" anchor="t" bIns="45700" lIns="91425" spcFirstLastPara="1" rIns="91425" wrap="square" tIns="45700">
            <a:noAutofit/>
          </a:bodyPr>
          <a:lstStyle/>
          <a:p>
            <a:pPr indent="-514350" lvl="0" marL="514350" rtl="0" algn="l">
              <a:spcBef>
                <a:spcPts val="0"/>
              </a:spcBef>
              <a:spcAft>
                <a:spcPts val="0"/>
              </a:spcAft>
              <a:buClr>
                <a:schemeClr val="dk1"/>
              </a:buClr>
              <a:buSzPts val="1600"/>
              <a:buFont typeface="Calibri"/>
              <a:buAutoNum type="arabicPeriod"/>
            </a:pPr>
            <a:r>
              <a:rPr lang="en-US" sz="1600">
                <a:latin typeface="Calibri"/>
                <a:ea typeface="Calibri"/>
                <a:cs typeface="Calibri"/>
                <a:sym typeface="Calibri"/>
              </a:rPr>
              <a:t>At the inception of the process the following baseline prevailed:</a:t>
            </a:r>
            <a:endParaRPr/>
          </a:p>
          <a:p>
            <a:pPr indent="-514350" lvl="0" marL="514350" rtl="0" algn="l">
              <a:spcBef>
                <a:spcPts val="320"/>
              </a:spcBef>
              <a:spcAft>
                <a:spcPts val="0"/>
              </a:spcAft>
              <a:buClr>
                <a:schemeClr val="dk1"/>
              </a:buClr>
              <a:buSzPts val="1600"/>
              <a:buFont typeface="Noto Sans Symbols"/>
              <a:buChar char="❑"/>
            </a:pPr>
            <a:r>
              <a:rPr lang="en-US" sz="1600">
                <a:latin typeface="Calibri"/>
                <a:ea typeface="Calibri"/>
                <a:cs typeface="Calibri"/>
                <a:sym typeface="Calibri"/>
              </a:rPr>
              <a:t>CRC and CRC Secretariat were in there formative stages;</a:t>
            </a:r>
            <a:endParaRPr/>
          </a:p>
          <a:p>
            <a:pPr indent="-514350" lvl="0" marL="514350" rtl="0" algn="l">
              <a:spcBef>
                <a:spcPts val="320"/>
              </a:spcBef>
              <a:spcAft>
                <a:spcPts val="0"/>
              </a:spcAft>
              <a:buClr>
                <a:schemeClr val="dk1"/>
              </a:buClr>
              <a:buSzPts val="1600"/>
              <a:buFont typeface="Noto Sans Symbols"/>
              <a:buChar char="❑"/>
            </a:pPr>
            <a:r>
              <a:rPr lang="en-US" sz="1600">
                <a:latin typeface="Calibri"/>
                <a:ea typeface="Calibri"/>
                <a:cs typeface="Calibri"/>
                <a:sym typeface="Calibri"/>
              </a:rPr>
              <a:t>Legal/ technical capacity of CRC members and secretariat staff was variable.</a:t>
            </a:r>
            <a:endParaRPr/>
          </a:p>
          <a:p>
            <a:pPr indent="-514350" lvl="0" marL="514350" rtl="0" algn="l">
              <a:spcBef>
                <a:spcPts val="320"/>
              </a:spcBef>
              <a:spcAft>
                <a:spcPts val="0"/>
              </a:spcAft>
              <a:buClr>
                <a:schemeClr val="dk1"/>
              </a:buClr>
              <a:buSzPts val="1600"/>
              <a:buFont typeface="Noto Sans Symbols"/>
              <a:buChar char="❑"/>
            </a:pPr>
            <a:r>
              <a:rPr lang="en-US" sz="1600">
                <a:latin typeface="Calibri"/>
                <a:ea typeface="Calibri"/>
                <a:cs typeface="Calibri"/>
                <a:sym typeface="Calibri"/>
              </a:rPr>
              <a:t>No CRC communication strategy or activities underway.</a:t>
            </a:r>
            <a:endParaRPr/>
          </a:p>
          <a:p>
            <a:pPr indent="-514350" lvl="0" marL="514350" rtl="0" algn="l">
              <a:spcBef>
                <a:spcPts val="320"/>
              </a:spcBef>
              <a:spcAft>
                <a:spcPts val="0"/>
              </a:spcAft>
              <a:buClr>
                <a:schemeClr val="dk1"/>
              </a:buClr>
              <a:buSzPts val="1600"/>
              <a:buFont typeface="Noto Sans Symbols"/>
              <a:buChar char="❑"/>
            </a:pPr>
            <a:r>
              <a:rPr lang="en-US" sz="1600">
                <a:latin typeface="Calibri"/>
                <a:ea typeface="Calibri"/>
                <a:cs typeface="Calibri"/>
                <a:sym typeface="Calibri"/>
              </a:rPr>
              <a:t>No CRC Civil Education and public consultation strategy was in place.</a:t>
            </a:r>
            <a:endParaRPr/>
          </a:p>
          <a:p>
            <a:pPr indent="-514350" lvl="0" marL="514350" rtl="0" algn="l">
              <a:spcBef>
                <a:spcPts val="320"/>
              </a:spcBef>
              <a:spcAft>
                <a:spcPts val="0"/>
              </a:spcAft>
              <a:buClr>
                <a:schemeClr val="dk1"/>
              </a:buClr>
              <a:buSzPts val="1600"/>
              <a:buFont typeface="Noto Sans Symbols"/>
              <a:buChar char="❑"/>
            </a:pPr>
            <a:r>
              <a:rPr lang="en-US" sz="1600">
                <a:latin typeface="Calibri"/>
                <a:ea typeface="Calibri"/>
                <a:cs typeface="Calibri"/>
                <a:sym typeface="Calibri"/>
              </a:rPr>
              <a:t>Variable capacity of CSOs, media and MPs to engage with Constitutional review process</a:t>
            </a:r>
            <a:endParaRPr/>
          </a:p>
          <a:p>
            <a:pPr indent="-514350" lvl="0" marL="514350" rtl="0" algn="l">
              <a:spcBef>
                <a:spcPts val="320"/>
              </a:spcBef>
              <a:spcAft>
                <a:spcPts val="0"/>
              </a:spcAft>
              <a:buClr>
                <a:schemeClr val="dk1"/>
              </a:buClr>
              <a:buSzPts val="1600"/>
              <a:buFont typeface="Noto Sans Symbols"/>
              <a:buChar char="❑"/>
            </a:pPr>
            <a:r>
              <a:rPr lang="en-US" sz="1600">
                <a:latin typeface="Calibri"/>
                <a:ea typeface="Calibri"/>
                <a:cs typeface="Calibri"/>
                <a:sym typeface="Calibri"/>
              </a:rPr>
              <a:t>By the end of the review process, it is envisaged that:</a:t>
            </a:r>
            <a:endParaRPr/>
          </a:p>
          <a:p>
            <a:pPr indent="-412750" lvl="0" marL="514350" rtl="0" algn="l">
              <a:spcBef>
                <a:spcPts val="320"/>
              </a:spcBef>
              <a:spcAft>
                <a:spcPts val="0"/>
              </a:spcAft>
              <a:buClr>
                <a:schemeClr val="dk1"/>
              </a:buClr>
              <a:buSzPts val="1600"/>
              <a:buNone/>
            </a:pPr>
            <a:r>
              <a:t/>
            </a:r>
            <a:endParaRPr sz="1600">
              <a:latin typeface="Calibri"/>
              <a:ea typeface="Calibri"/>
              <a:cs typeface="Calibri"/>
              <a:sym typeface="Calibri"/>
            </a:endParaRPr>
          </a:p>
          <a:p>
            <a:pPr indent="-514350" lvl="0" marL="514350" rtl="0" algn="l">
              <a:spcBef>
                <a:spcPts val="320"/>
              </a:spcBef>
              <a:spcAft>
                <a:spcPts val="0"/>
              </a:spcAft>
              <a:buClr>
                <a:schemeClr val="dk1"/>
              </a:buClr>
              <a:buSzPts val="1600"/>
              <a:buFont typeface="Noto Sans Symbols"/>
              <a:buChar char="▪"/>
            </a:pPr>
            <a:r>
              <a:rPr lang="en-US" sz="1600">
                <a:latin typeface="Calibri"/>
                <a:ea typeface="Calibri"/>
                <a:cs typeface="Calibri"/>
                <a:sym typeface="Calibri"/>
              </a:rPr>
              <a:t> CRC members are capable of producing  technically proper amendments and recommendations.</a:t>
            </a:r>
            <a:endParaRPr/>
          </a:p>
          <a:p>
            <a:pPr indent="-514350" lvl="0" marL="514350" rtl="0" algn="l">
              <a:spcBef>
                <a:spcPts val="320"/>
              </a:spcBef>
              <a:spcAft>
                <a:spcPts val="0"/>
              </a:spcAft>
              <a:buClr>
                <a:schemeClr val="dk1"/>
              </a:buClr>
              <a:buSzPts val="1600"/>
              <a:buFont typeface="Noto Sans Symbols"/>
              <a:buChar char="▪"/>
            </a:pPr>
            <a:r>
              <a:rPr lang="en-US" sz="1600">
                <a:latin typeface="Calibri"/>
                <a:ea typeface="Calibri"/>
                <a:cs typeface="Calibri"/>
                <a:sym typeface="Calibri"/>
              </a:rPr>
              <a:t>CRC Secretariat capable of providing high quality and timely services to CRC</a:t>
            </a:r>
            <a:endParaRPr/>
          </a:p>
          <a:p>
            <a:pPr indent="-514350" lvl="0" marL="514350" rtl="0" algn="l">
              <a:spcBef>
                <a:spcPts val="320"/>
              </a:spcBef>
              <a:spcAft>
                <a:spcPts val="0"/>
              </a:spcAft>
              <a:buClr>
                <a:schemeClr val="dk1"/>
              </a:buClr>
              <a:buSzPts val="1600"/>
              <a:buFont typeface="Noto Sans Symbols"/>
              <a:buChar char="▪"/>
            </a:pPr>
            <a:r>
              <a:rPr lang="en-US" sz="1600">
                <a:latin typeface="Calibri"/>
                <a:ea typeface="Calibri"/>
                <a:cs typeface="Calibri"/>
                <a:sym typeface="Calibri"/>
              </a:rPr>
              <a:t>Effective civic education undertaken to build knowledge of constitutional issues</a:t>
            </a:r>
            <a:endParaRPr/>
          </a:p>
          <a:p>
            <a:pPr indent="-514350" lvl="0" marL="514350" rtl="0" algn="l">
              <a:spcBef>
                <a:spcPts val="320"/>
              </a:spcBef>
              <a:spcAft>
                <a:spcPts val="0"/>
              </a:spcAft>
              <a:buClr>
                <a:schemeClr val="dk1"/>
              </a:buClr>
              <a:buSzPts val="1600"/>
              <a:buFont typeface="Noto Sans Symbols"/>
              <a:buChar char="▪"/>
            </a:pPr>
            <a:r>
              <a:rPr lang="en-US" sz="1600">
                <a:latin typeface="Calibri"/>
                <a:ea typeface="Calibri"/>
                <a:cs typeface="Calibri"/>
                <a:sym typeface="Calibri"/>
              </a:rPr>
              <a:t>Effective public consultation process undertaken to collect feed- back from across the Country.</a:t>
            </a:r>
            <a:endParaRPr/>
          </a:p>
          <a:p>
            <a:pPr indent="-514350" lvl="0" marL="514350" rtl="0" algn="l">
              <a:spcBef>
                <a:spcPts val="320"/>
              </a:spcBef>
              <a:spcAft>
                <a:spcPts val="0"/>
              </a:spcAft>
              <a:buClr>
                <a:schemeClr val="dk1"/>
              </a:buClr>
              <a:buSzPts val="1600"/>
              <a:buFont typeface="Noto Sans Symbols"/>
              <a:buChar char="▪"/>
            </a:pPr>
            <a:r>
              <a:rPr lang="en-US" sz="1600">
                <a:latin typeface="Calibri"/>
                <a:ea typeface="Calibri"/>
                <a:cs typeface="Calibri"/>
                <a:sym typeface="Calibri"/>
              </a:rPr>
              <a:t>Media responsibly reporting on constitutional issues.</a:t>
            </a:r>
            <a:endParaRPr/>
          </a:p>
          <a:p>
            <a:pPr indent="-514350" lvl="0" marL="514350" rtl="0" algn="l">
              <a:spcBef>
                <a:spcPts val="320"/>
              </a:spcBef>
              <a:spcAft>
                <a:spcPts val="0"/>
              </a:spcAft>
              <a:buClr>
                <a:schemeClr val="dk1"/>
              </a:buClr>
              <a:buSzPts val="1600"/>
              <a:buFont typeface="Noto Sans Symbols"/>
              <a:buChar char="▪"/>
            </a:pPr>
            <a:r>
              <a:rPr lang="en-US" sz="1600">
                <a:latin typeface="Calibri"/>
                <a:ea typeface="Calibri"/>
                <a:cs typeface="Calibri"/>
                <a:sym typeface="Calibri"/>
              </a:rPr>
              <a:t>MPs, women and youth specifically capacitated to engage constitutional process.</a:t>
            </a:r>
            <a:endParaRPr/>
          </a:p>
          <a:p>
            <a:pPr indent="-514350" lvl="0" marL="514350" rtl="0" algn="l">
              <a:spcBef>
                <a:spcPts val="320"/>
              </a:spcBef>
              <a:spcAft>
                <a:spcPts val="0"/>
              </a:spcAft>
              <a:buClr>
                <a:schemeClr val="dk1"/>
              </a:buClr>
              <a:buSzPts val="1600"/>
              <a:buFont typeface="Noto Sans Symbols"/>
              <a:buChar char="▪"/>
            </a:pPr>
            <a:r>
              <a:rPr lang="en-US" sz="1600">
                <a:latin typeface="Calibri"/>
                <a:ea typeface="Calibri"/>
                <a:cs typeface="Calibri"/>
                <a:sym typeface="Calibri"/>
              </a:rPr>
              <a:t>CSOs network is established and effecting participating in the constitutional process</a:t>
            </a:r>
            <a:endParaRPr/>
          </a:p>
          <a:p>
            <a:pPr indent="-412750" lvl="0" marL="514350" rtl="0" algn="l">
              <a:spcBef>
                <a:spcPts val="320"/>
              </a:spcBef>
              <a:spcAft>
                <a:spcPts val="0"/>
              </a:spcAft>
              <a:buClr>
                <a:schemeClr val="dk1"/>
              </a:buClr>
              <a:buSzPts val="1600"/>
              <a:buFont typeface="Noto Sans Symbols"/>
              <a:buNone/>
            </a:pPr>
            <a:r>
              <a:t/>
            </a:r>
            <a:endParaRPr sz="1600">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Calibri"/>
              <a:buNone/>
            </a:pPr>
            <a:r>
              <a:rPr lang="en-US"/>
              <a:t>YEAR 1 TARGETS</a:t>
            </a:r>
            <a:endParaRPr/>
          </a:p>
        </p:txBody>
      </p:sp>
      <p:sp>
        <p:nvSpPr>
          <p:cNvPr id="108" name="Google Shape;108;p1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dk1"/>
              </a:buClr>
              <a:buSzPts val="2960"/>
              <a:buNone/>
            </a:pPr>
            <a:r>
              <a:rPr lang="en-US" sz="2960">
                <a:latin typeface="Calibri"/>
                <a:ea typeface="Calibri"/>
                <a:cs typeface="Calibri"/>
                <a:sym typeface="Calibri"/>
              </a:rPr>
              <a:t>CRC agree on rules of procedure.</a:t>
            </a:r>
            <a:endParaRPr/>
          </a:p>
          <a:p>
            <a:pPr indent="-342900" lvl="0" marL="342900" rtl="0" algn="l">
              <a:lnSpc>
                <a:spcPct val="90000"/>
              </a:lnSpc>
              <a:spcBef>
                <a:spcPts val="592"/>
              </a:spcBef>
              <a:spcAft>
                <a:spcPts val="0"/>
              </a:spcAft>
              <a:buClr>
                <a:schemeClr val="dk1"/>
              </a:buClr>
              <a:buSzPts val="2960"/>
              <a:buNone/>
            </a:pPr>
            <a:r>
              <a:rPr lang="en-US" sz="2960">
                <a:latin typeface="Calibri"/>
                <a:ea typeface="Calibri"/>
                <a:cs typeface="Calibri"/>
                <a:sym typeface="Calibri"/>
              </a:rPr>
              <a:t>CRC agree on work plan.</a:t>
            </a:r>
            <a:endParaRPr/>
          </a:p>
          <a:p>
            <a:pPr indent="-342900" lvl="0" marL="342900" rtl="0" algn="l">
              <a:lnSpc>
                <a:spcPct val="90000"/>
              </a:lnSpc>
              <a:spcBef>
                <a:spcPts val="592"/>
              </a:spcBef>
              <a:spcAft>
                <a:spcPts val="0"/>
              </a:spcAft>
              <a:buClr>
                <a:schemeClr val="dk1"/>
              </a:buClr>
              <a:buSzPts val="2960"/>
              <a:buNone/>
            </a:pPr>
            <a:r>
              <a:rPr lang="en-US" sz="2960">
                <a:latin typeface="Calibri"/>
                <a:ea typeface="Calibri"/>
                <a:cs typeface="Calibri"/>
                <a:sym typeface="Calibri"/>
              </a:rPr>
              <a:t>CRC Secretariat set up and working to provide technical support to members.</a:t>
            </a:r>
            <a:endParaRPr/>
          </a:p>
          <a:p>
            <a:pPr indent="-342900" lvl="0" marL="342900" rtl="0" algn="l">
              <a:lnSpc>
                <a:spcPct val="90000"/>
              </a:lnSpc>
              <a:spcBef>
                <a:spcPts val="592"/>
              </a:spcBef>
              <a:spcAft>
                <a:spcPts val="0"/>
              </a:spcAft>
              <a:buClr>
                <a:schemeClr val="dk1"/>
              </a:buClr>
              <a:buSzPts val="2960"/>
              <a:buNone/>
            </a:pPr>
            <a:r>
              <a:rPr lang="en-US" sz="2960">
                <a:latin typeface="Calibri"/>
                <a:ea typeface="Calibri"/>
                <a:cs typeface="Calibri"/>
                <a:sym typeface="Calibri"/>
              </a:rPr>
              <a:t>CRC website developed and sustained.</a:t>
            </a:r>
            <a:endParaRPr/>
          </a:p>
          <a:p>
            <a:pPr indent="-342900" lvl="0" marL="342900" rtl="0" algn="l">
              <a:lnSpc>
                <a:spcPct val="90000"/>
              </a:lnSpc>
              <a:spcBef>
                <a:spcPts val="592"/>
              </a:spcBef>
              <a:spcAft>
                <a:spcPts val="0"/>
              </a:spcAft>
              <a:buClr>
                <a:schemeClr val="dk1"/>
              </a:buClr>
              <a:buSzPts val="2960"/>
              <a:buNone/>
            </a:pPr>
            <a:r>
              <a:rPr lang="en-US" sz="2960">
                <a:latin typeface="Calibri"/>
                <a:ea typeface="Calibri"/>
                <a:cs typeface="Calibri"/>
                <a:sym typeface="Calibri"/>
              </a:rPr>
              <a:t>CRC civil education and public consultation strategy developed.</a:t>
            </a:r>
            <a:endParaRPr/>
          </a:p>
          <a:p>
            <a:pPr indent="-342900" lvl="0" marL="342900" rtl="0" algn="l">
              <a:lnSpc>
                <a:spcPct val="90000"/>
              </a:lnSpc>
              <a:spcBef>
                <a:spcPts val="592"/>
              </a:spcBef>
              <a:spcAft>
                <a:spcPts val="0"/>
              </a:spcAft>
              <a:buClr>
                <a:schemeClr val="dk1"/>
              </a:buClr>
              <a:buSzPts val="2960"/>
              <a:buNone/>
            </a:pPr>
            <a:r>
              <a:rPr lang="en-US" sz="2960">
                <a:latin typeface="Calibri"/>
                <a:ea typeface="Calibri"/>
                <a:cs typeface="Calibri"/>
                <a:sym typeface="Calibri"/>
              </a:rPr>
              <a:t>CSOs and trained to undertake civic education.</a:t>
            </a:r>
            <a:endParaRPr/>
          </a:p>
          <a:p>
            <a:pPr indent="-342900" lvl="0" marL="342900" rtl="0" algn="l">
              <a:lnSpc>
                <a:spcPct val="90000"/>
              </a:lnSpc>
              <a:spcBef>
                <a:spcPts val="592"/>
              </a:spcBef>
              <a:spcAft>
                <a:spcPts val="0"/>
              </a:spcAft>
              <a:buClr>
                <a:schemeClr val="dk1"/>
              </a:buClr>
              <a:buSzPts val="2960"/>
              <a:buNone/>
            </a:pPr>
            <a:r>
              <a:rPr lang="en-US" sz="2960">
                <a:latin typeface="Calibri"/>
                <a:ea typeface="Calibri"/>
                <a:cs typeface="Calibri"/>
                <a:sym typeface="Calibri"/>
              </a:rPr>
              <a:t>Media trained on constitutional reporting.</a:t>
            </a:r>
            <a:endParaRPr sz="2960">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200"/>
              <a:buFont typeface="Calibri"/>
              <a:buNone/>
            </a:pPr>
            <a:r>
              <a:rPr lang="en-US" sz="3200"/>
              <a:t>WHAT HAS BEEN ACCOMPLISHED SO FAR</a:t>
            </a:r>
            <a:endParaRPr sz="3200"/>
          </a:p>
        </p:txBody>
      </p:sp>
      <p:graphicFrame>
        <p:nvGraphicFramePr>
          <p:cNvPr id="114" name="Google Shape;114;p17"/>
          <p:cNvGraphicFramePr/>
          <p:nvPr/>
        </p:nvGraphicFramePr>
        <p:xfrm>
          <a:off x="457200" y="1219200"/>
          <a:ext cx="3000000" cy="3000000"/>
        </p:xfrm>
        <a:graphic>
          <a:graphicData uri="http://schemas.openxmlformats.org/drawingml/2006/table">
            <a:tbl>
              <a:tblPr bandRow="1" firstRow="1">
                <a:noFill/>
                <a:tableStyleId>{8B6EF07B-D640-498C-BF37-486BA1F0A8F5}</a:tableStyleId>
              </a:tblPr>
              <a:tblGrid>
                <a:gridCol w="914400"/>
                <a:gridCol w="1524000"/>
                <a:gridCol w="457200"/>
                <a:gridCol w="533400"/>
                <a:gridCol w="838200"/>
                <a:gridCol w="609600"/>
                <a:gridCol w="762000"/>
                <a:gridCol w="762000"/>
                <a:gridCol w="685800"/>
                <a:gridCol w="685800"/>
                <a:gridCol w="609600"/>
              </a:tblGrid>
              <a:tr h="152400">
                <a:tc gridSpan="11">
                  <a:txBody>
                    <a:bodyPr/>
                    <a:lstStyle/>
                    <a:p>
                      <a:pPr indent="0" lvl="0" marL="0" marR="0" rtl="0" algn="ctr">
                        <a:lnSpc>
                          <a:spcPct val="150909"/>
                        </a:lnSpc>
                        <a:spcBef>
                          <a:spcPts val="0"/>
                        </a:spcBef>
                        <a:spcAft>
                          <a:spcPts val="0"/>
                        </a:spcAft>
                        <a:buNone/>
                      </a:pPr>
                      <a:r>
                        <a:t/>
                      </a:r>
                      <a:endParaRPr sz="1100" u="none" cap="none" strike="noStrike">
                        <a:latin typeface="Calibri"/>
                        <a:ea typeface="Calibri"/>
                        <a:cs typeface="Calibri"/>
                        <a:sym typeface="Calibri"/>
                      </a:endParaRPr>
                    </a:p>
                  </a:txBody>
                  <a:tcPr marT="9525" marB="0" marR="68575" marL="68575">
                    <a:solidFill>
                      <a:schemeClr val="dk2"/>
                    </a:solidFill>
                  </a:tcPr>
                </a:tc>
                <a:tc hMerge="1"/>
                <a:tc hMerge="1"/>
                <a:tc hMerge="1"/>
                <a:tc hMerge="1"/>
                <a:tc hMerge="1"/>
                <a:tc hMerge="1"/>
                <a:tc hMerge="1"/>
                <a:tc hMerge="1"/>
                <a:tc hMerge="1"/>
                <a:tc hMerge="1"/>
              </a:tr>
              <a:tr h="83025">
                <a:tc gridSpan="11">
                  <a:txBody>
                    <a:bodyPr/>
                    <a:lstStyle/>
                    <a:p>
                      <a:pPr indent="0" lvl="0" marL="0" marR="0" rtl="0" algn="ctr">
                        <a:lnSpc>
                          <a:spcPct val="92222"/>
                        </a:lnSpc>
                        <a:spcBef>
                          <a:spcPts val="0"/>
                        </a:spcBef>
                        <a:spcAft>
                          <a:spcPts val="0"/>
                        </a:spcAft>
                        <a:buNone/>
                      </a:pPr>
                      <a:r>
                        <a:rPr b="1" lang="en-US" sz="1800" u="none" cap="none" strike="noStrike">
                          <a:solidFill>
                            <a:schemeClr val="dk1"/>
                          </a:solidFill>
                          <a:latin typeface="Calibri"/>
                          <a:ea typeface="Calibri"/>
                          <a:cs typeface="Calibri"/>
                          <a:sym typeface="Calibri"/>
                        </a:rPr>
                        <a:t>Constitutional Review Committee Progress Report 2013/ 2014</a:t>
                      </a:r>
                      <a:endParaRPr sz="1800" u="none" cap="none" strike="noStrike">
                        <a:solidFill>
                          <a:schemeClr val="dk1"/>
                        </a:solidFill>
                        <a:latin typeface="Calibri"/>
                        <a:ea typeface="Calibri"/>
                        <a:cs typeface="Calibri"/>
                        <a:sym typeface="Calibri"/>
                      </a:endParaRPr>
                    </a:p>
                    <a:p>
                      <a:pPr indent="0" lvl="0" marL="0" marR="0" rtl="0" algn="l">
                        <a:lnSpc>
                          <a:spcPct val="115000"/>
                        </a:lnSpc>
                        <a:spcBef>
                          <a:spcPts val="0"/>
                        </a:spcBef>
                        <a:spcAft>
                          <a:spcPts val="0"/>
                        </a:spcAft>
                        <a:buNone/>
                      </a:pPr>
                      <a:r>
                        <a:rPr lang="en-US" sz="1100" u="none" cap="none" strike="noStrike">
                          <a:latin typeface="Calibri"/>
                          <a:ea typeface="Calibri"/>
                          <a:cs typeface="Calibri"/>
                          <a:sym typeface="Calibri"/>
                        </a:rPr>
                        <a:t> </a:t>
                      </a:r>
                      <a:endParaRPr/>
                    </a:p>
                  </a:txBody>
                  <a:tcPr marT="9525" marB="0" marR="68575" marL="68575">
                    <a:solidFill>
                      <a:schemeClr val="dk2"/>
                    </a:solidFill>
                  </a:tcPr>
                </a:tc>
                <a:tc hMerge="1"/>
                <a:tc hMerge="1"/>
                <a:tc hMerge="1"/>
                <a:tc hMerge="1"/>
                <a:tc hMerge="1"/>
                <a:tc hMerge="1"/>
                <a:tc hMerge="1"/>
                <a:tc hMerge="1"/>
                <a:tc hMerge="1"/>
                <a:tc hMerge="1"/>
              </a:tr>
              <a:tr h="768350">
                <a:tc>
                  <a:txBody>
                    <a:bodyPr/>
                    <a:lstStyle/>
                    <a:p>
                      <a:pPr indent="0" lvl="0" marL="0" marR="0" rtl="0" algn="l">
                        <a:lnSpc>
                          <a:spcPct val="115000"/>
                        </a:lnSpc>
                        <a:spcBef>
                          <a:spcPts val="0"/>
                        </a:spcBef>
                        <a:spcAft>
                          <a:spcPts val="0"/>
                        </a:spcAft>
                        <a:buNone/>
                      </a:pPr>
                      <a:r>
                        <a:rPr lang="en-US" sz="1100" u="none" cap="none" strike="noStrike">
                          <a:solidFill>
                            <a:srgbClr val="000000"/>
                          </a:solidFill>
                          <a:latin typeface="Calibri"/>
                          <a:ea typeface="Calibri"/>
                          <a:cs typeface="Calibri"/>
                          <a:sym typeface="Calibri"/>
                        </a:rPr>
                        <a:t>   </a:t>
                      </a:r>
                      <a:r>
                        <a:rPr lang="en-US" sz="1100" u="none" cap="none" strike="noStrike">
                          <a:solidFill>
                            <a:schemeClr val="dk1"/>
                          </a:solidFill>
                          <a:latin typeface="Calibri"/>
                          <a:ea typeface="Calibri"/>
                          <a:cs typeface="Calibri"/>
                          <a:sym typeface="Calibri"/>
                        </a:rPr>
                        <a:t>Activities</a:t>
                      </a:r>
                      <a:endParaRPr sz="1100" u="none" cap="none" strike="noStrike">
                        <a:solidFill>
                          <a:schemeClr val="dk1"/>
                        </a:solidFill>
                        <a:latin typeface="Calibri"/>
                        <a:ea typeface="Calibri"/>
                        <a:cs typeface="Calibri"/>
                        <a:sym typeface="Calibri"/>
                      </a:endParaRPr>
                    </a:p>
                  </a:txBody>
                  <a:tcPr marT="9525" marB="0" marR="68575" marL="68575">
                    <a:lnR cap="flat" cmpd="sng" w="12700">
                      <a:solidFill>
                        <a:schemeClr val="dk1"/>
                      </a:solidFill>
                      <a:prstDash val="solid"/>
                      <a:round/>
                      <a:headEnd len="sm" w="sm" type="none"/>
                      <a:tailEnd len="sm" w="sm" type="none"/>
                    </a:lnR>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rPr lang="en-US" sz="1100" u="none" cap="none" strike="noStrike">
                          <a:solidFill>
                            <a:srgbClr val="000000"/>
                          </a:solidFill>
                          <a:latin typeface="Calibri"/>
                          <a:ea typeface="Calibri"/>
                          <a:cs typeface="Calibri"/>
                          <a:sym typeface="Calibri"/>
                        </a:rPr>
                        <a:t>Description</a:t>
                      </a:r>
                      <a:endParaRPr sz="1100" u="none" cap="none" strike="noStrike">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rPr lang="en-US" sz="1100" u="none" cap="none" strike="noStrike">
                          <a:solidFill>
                            <a:srgbClr val="000000"/>
                          </a:solidFill>
                          <a:latin typeface="Calibri"/>
                          <a:ea typeface="Calibri"/>
                          <a:cs typeface="Calibri"/>
                          <a:sym typeface="Calibri"/>
                        </a:rPr>
                        <a:t>July</a:t>
                      </a:r>
                      <a:endParaRPr sz="1100" u="none" cap="none" strike="noStrike">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rPr lang="en-US" sz="1100" u="none" cap="none" strike="noStrike">
                          <a:solidFill>
                            <a:srgbClr val="000000"/>
                          </a:solidFill>
                          <a:latin typeface="Calibri"/>
                          <a:ea typeface="Calibri"/>
                          <a:cs typeface="Calibri"/>
                          <a:sym typeface="Calibri"/>
                        </a:rPr>
                        <a:t>August</a:t>
                      </a:r>
                      <a:endParaRPr sz="1100" u="none" cap="none" strike="noStrike">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rPr lang="en-US" sz="1100" u="none" cap="none" strike="noStrike">
                          <a:solidFill>
                            <a:srgbClr val="000000"/>
                          </a:solidFill>
                          <a:latin typeface="Calibri"/>
                          <a:ea typeface="Calibri"/>
                          <a:cs typeface="Calibri"/>
                          <a:sym typeface="Calibri"/>
                        </a:rPr>
                        <a:t>September</a:t>
                      </a:r>
                      <a:endParaRPr sz="1100" u="none" cap="none" strike="noStrike">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rPr lang="en-US" sz="1100" u="none" cap="none" strike="noStrike">
                          <a:solidFill>
                            <a:srgbClr val="000000"/>
                          </a:solidFill>
                          <a:latin typeface="Calibri"/>
                          <a:ea typeface="Calibri"/>
                          <a:cs typeface="Calibri"/>
                          <a:sym typeface="Calibri"/>
                        </a:rPr>
                        <a:t>October</a:t>
                      </a:r>
                      <a:endParaRPr sz="1100" u="none" cap="none" strike="noStrike">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rPr lang="en-US" sz="1100" u="none" cap="none" strike="noStrike">
                          <a:solidFill>
                            <a:srgbClr val="000000"/>
                          </a:solidFill>
                          <a:latin typeface="Calibri"/>
                          <a:ea typeface="Calibri"/>
                          <a:cs typeface="Calibri"/>
                          <a:sym typeface="Calibri"/>
                        </a:rPr>
                        <a:t>November</a:t>
                      </a:r>
                      <a:endParaRPr sz="1100" u="none" cap="none" strike="noStrike">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rPr lang="en-US" sz="1100" u="none" cap="none" strike="noStrike">
                          <a:solidFill>
                            <a:srgbClr val="000000"/>
                          </a:solidFill>
                          <a:latin typeface="Calibri"/>
                          <a:ea typeface="Calibri"/>
                          <a:cs typeface="Calibri"/>
                          <a:sym typeface="Calibri"/>
                        </a:rPr>
                        <a:t>December</a:t>
                      </a:r>
                      <a:endParaRPr sz="1100" u="none" cap="none" strike="noStrike">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rPr lang="en-US" sz="1100" u="none" cap="none" strike="noStrike">
                          <a:solidFill>
                            <a:srgbClr val="000000"/>
                          </a:solidFill>
                          <a:latin typeface="Calibri"/>
                          <a:ea typeface="Calibri"/>
                          <a:cs typeface="Calibri"/>
                          <a:sym typeface="Calibri"/>
                        </a:rPr>
                        <a:t>January</a:t>
                      </a:r>
                      <a:endParaRPr sz="1100" u="none" cap="none" strike="noStrike">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rPr lang="en-US" sz="1100" u="none" cap="none" strike="noStrike">
                          <a:solidFill>
                            <a:srgbClr val="000000"/>
                          </a:solidFill>
                          <a:latin typeface="Calibri"/>
                          <a:ea typeface="Calibri"/>
                          <a:cs typeface="Calibri"/>
                          <a:sym typeface="Calibri"/>
                        </a:rPr>
                        <a:t>February</a:t>
                      </a:r>
                      <a:endParaRPr sz="1100" u="none" cap="none" strike="noStrike">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rPr lang="en-US" sz="1100" u="none" cap="none" strike="noStrike">
                          <a:solidFill>
                            <a:srgbClr val="000000"/>
                          </a:solidFill>
                          <a:latin typeface="Calibri"/>
                          <a:ea typeface="Calibri"/>
                          <a:cs typeface="Calibri"/>
                          <a:sym typeface="Calibri"/>
                        </a:rPr>
                        <a:t>March</a:t>
                      </a:r>
                      <a:endParaRPr sz="1100" u="none" cap="none" strike="noStrike">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B cap="flat" cmpd="sng" w="12700">
                      <a:solidFill>
                        <a:schemeClr val="dk1"/>
                      </a:solidFill>
                      <a:prstDash val="solid"/>
                      <a:round/>
                      <a:headEnd len="sm" w="sm" type="none"/>
                      <a:tailEnd len="sm" w="sm" type="none"/>
                    </a:lnB>
                    <a:solidFill>
                      <a:schemeClr val="lt2"/>
                    </a:solidFill>
                  </a:tcPr>
                </a:tc>
              </a:tr>
              <a:tr h="1186300">
                <a:tc>
                  <a:txBody>
                    <a:bodyPr/>
                    <a:lstStyle/>
                    <a:p>
                      <a:pPr indent="0" lvl="0" marL="0" marR="0" rtl="0" algn="l">
                        <a:lnSpc>
                          <a:spcPct val="115000"/>
                        </a:lnSpc>
                        <a:spcBef>
                          <a:spcPts val="0"/>
                        </a:spcBef>
                        <a:spcAft>
                          <a:spcPts val="0"/>
                        </a:spcAft>
                        <a:buNone/>
                      </a:pPr>
                      <a:r>
                        <a:rPr lang="en-US" sz="1100" u="none" cap="none" strike="noStrike">
                          <a:solidFill>
                            <a:srgbClr val="000000"/>
                          </a:solidFill>
                          <a:latin typeface="Calibri"/>
                          <a:ea typeface="Calibri"/>
                          <a:cs typeface="Calibri"/>
                          <a:sym typeface="Calibri"/>
                        </a:rPr>
                        <a:t>CRC Launched</a:t>
                      </a:r>
                      <a:endParaRPr sz="1100" u="none" cap="none" strike="noStrike">
                        <a:latin typeface="Calibri"/>
                        <a:ea typeface="Calibri"/>
                        <a:cs typeface="Calibri"/>
                        <a:sym typeface="Calibri"/>
                      </a:endParaRPr>
                    </a:p>
                  </a:txBody>
                  <a:tcPr marT="9525" marB="0" marR="68575" marL="68575">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rPr lang="en-US" sz="1100" u="none" cap="none" strike="noStrike">
                          <a:solidFill>
                            <a:srgbClr val="000000"/>
                          </a:solidFill>
                          <a:latin typeface="Calibri"/>
                          <a:ea typeface="Calibri"/>
                          <a:cs typeface="Calibri"/>
                          <a:sym typeface="Calibri"/>
                        </a:rPr>
                        <a:t>President Koroma launched the CRC at the Miatta Conference Centre in Freetown. </a:t>
                      </a:r>
                      <a:endParaRPr sz="1100" u="none" cap="none" strike="noStrike">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rPr lang="en-US" sz="1100" u="none" cap="none" strike="noStrike">
                          <a:solidFill>
                            <a:srgbClr val="000000"/>
                          </a:solidFill>
                          <a:latin typeface="Calibri"/>
                          <a:ea typeface="Calibri"/>
                          <a:cs typeface="Calibri"/>
                          <a:sym typeface="Calibri"/>
                        </a:rPr>
                        <a:t>30</a:t>
                      </a:r>
                      <a:r>
                        <a:rPr baseline="30000" lang="en-US" sz="1100" u="none" cap="none" strike="noStrike">
                          <a:solidFill>
                            <a:srgbClr val="000000"/>
                          </a:solidFill>
                          <a:latin typeface="Calibri"/>
                          <a:ea typeface="Calibri"/>
                          <a:cs typeface="Calibri"/>
                          <a:sym typeface="Calibri"/>
                        </a:rPr>
                        <a:t>th</a:t>
                      </a:r>
                      <a:r>
                        <a:rPr lang="en-US" sz="1100" u="none" cap="none" strike="noStrike">
                          <a:solidFill>
                            <a:srgbClr val="000000"/>
                          </a:solidFill>
                          <a:latin typeface="Calibri"/>
                          <a:ea typeface="Calibri"/>
                          <a:cs typeface="Calibri"/>
                          <a:sym typeface="Calibri"/>
                        </a:rPr>
                        <a:t> </a:t>
                      </a:r>
                      <a:endParaRPr sz="1100" u="none" cap="none" strike="noStrike">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u="none" cap="none" strike="noStrike">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u="none" cap="none" strike="noStrike">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u="none" cap="none" strike="noStrike">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u="none" cap="none" strike="noStrike">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u="none" cap="none" strike="noStrike">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u="none" cap="none" strike="noStrike">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u="none" cap="none" strike="noStrike">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spcBef>
                          <a:spcPts val="0"/>
                        </a:spcBef>
                        <a:spcAft>
                          <a:spcPts val="0"/>
                        </a:spcAft>
                        <a:buNone/>
                      </a:pPr>
                      <a:r>
                        <a:t/>
                      </a:r>
                      <a:endParaRPr sz="1800"/>
                    </a:p>
                  </a:txBody>
                  <a:tcPr marT="9525" marB="0" marR="68575" marL="68575">
                    <a:lnL cap="flat" cmpd="sng" w="12700">
                      <a:solidFill>
                        <a:schemeClr val="dk1"/>
                      </a:solidFill>
                      <a:prstDash val="solid"/>
                      <a:round/>
                      <a:headEnd len="sm" w="sm" type="none"/>
                      <a:tailEnd len="sm" w="sm" type="none"/>
                    </a:lnL>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r>
              <a:tr h="174775">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rPr lang="en-US" sz="1100">
                          <a:solidFill>
                            <a:srgbClr val="000000"/>
                          </a:solidFill>
                          <a:latin typeface="Calibri"/>
                          <a:ea typeface="Calibri"/>
                          <a:cs typeface="Calibri"/>
                          <a:sym typeface="Calibri"/>
                        </a:rPr>
                        <a:t>Members of the CRC announced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rPr lang="en-US" sz="1100">
                          <a:solidFill>
                            <a:srgbClr val="000000"/>
                          </a:solidFill>
                          <a:latin typeface="Calibri"/>
                          <a:ea typeface="Calibri"/>
                          <a:cs typeface="Calibri"/>
                          <a:sym typeface="Calibri"/>
                        </a:rPr>
                        <a:t>30</a:t>
                      </a:r>
                      <a:r>
                        <a:rPr baseline="30000" lang="en-US" sz="1100">
                          <a:solidFill>
                            <a:srgbClr val="000000"/>
                          </a:solidFill>
                          <a:latin typeface="Calibri"/>
                          <a:ea typeface="Calibri"/>
                          <a:cs typeface="Calibri"/>
                          <a:sym typeface="Calibri"/>
                        </a:rPr>
                        <a:t>th</a:t>
                      </a:r>
                      <a:r>
                        <a:rPr lang="en-US" sz="1100">
                          <a:solidFill>
                            <a:srgbClr val="000000"/>
                          </a:solidFill>
                          <a:latin typeface="Calibri"/>
                          <a:ea typeface="Calibri"/>
                          <a:cs typeface="Calibri"/>
                          <a:sym typeface="Calibri"/>
                        </a:rPr>
                        <a:t>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spcBef>
                          <a:spcPts val="0"/>
                        </a:spcBef>
                        <a:spcAft>
                          <a:spcPts val="0"/>
                        </a:spcAft>
                        <a:buNone/>
                      </a:pPr>
                      <a:r>
                        <a:t/>
                      </a:r>
                      <a:endParaRPr sz="1800"/>
                    </a:p>
                  </a:txBody>
                  <a:tcPr marT="9525" marB="0" marR="68575" marL="68575">
                    <a:lnL cap="flat" cmpd="sng" w="12700">
                      <a:solidFill>
                        <a:schemeClr val="dk1"/>
                      </a:solidFill>
                      <a:prstDash val="solid"/>
                      <a:round/>
                      <a:headEnd len="sm" w="sm" type="none"/>
                      <a:tailEnd len="sm" w="sm" type="none"/>
                    </a:lnL>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r>
              <a:tr h="304250">
                <a:tc>
                  <a:txBody>
                    <a:bodyPr/>
                    <a:lstStyle/>
                    <a:p>
                      <a:pPr indent="0" lvl="0" marL="0" marR="0" rtl="0" algn="l">
                        <a:lnSpc>
                          <a:spcPct val="115000"/>
                        </a:lnSpc>
                        <a:spcBef>
                          <a:spcPts val="0"/>
                        </a:spcBef>
                        <a:spcAft>
                          <a:spcPts val="0"/>
                        </a:spcAft>
                        <a:buNone/>
                      </a:pPr>
                      <a:r>
                        <a:rPr lang="en-US" sz="1100">
                          <a:solidFill>
                            <a:srgbClr val="000000"/>
                          </a:solidFill>
                          <a:latin typeface="Calibri"/>
                          <a:ea typeface="Calibri"/>
                          <a:cs typeface="Calibri"/>
                          <a:sym typeface="Calibri"/>
                        </a:rPr>
                        <a:t>Inaugural Meeting</a:t>
                      </a:r>
                      <a:endParaRPr sz="1100">
                        <a:latin typeface="Calibri"/>
                        <a:ea typeface="Calibri"/>
                        <a:cs typeface="Calibri"/>
                        <a:sym typeface="Calibri"/>
                      </a:endParaRPr>
                    </a:p>
                  </a:txBody>
                  <a:tcPr marT="9525" marB="0" marR="68575" marL="68575">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rPr lang="en-US" sz="1100">
                          <a:solidFill>
                            <a:srgbClr val="000000"/>
                          </a:solidFill>
                          <a:latin typeface="Calibri"/>
                          <a:ea typeface="Calibri"/>
                          <a:cs typeface="Calibri"/>
                          <a:sym typeface="Calibri"/>
                        </a:rPr>
                        <a:t>1991 Constitution and 2008 CRC Report distributed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rPr lang="en-US" sz="1100">
                          <a:solidFill>
                            <a:srgbClr val="000000"/>
                          </a:solidFill>
                          <a:latin typeface="Calibri"/>
                          <a:ea typeface="Calibri"/>
                          <a:cs typeface="Calibri"/>
                          <a:sym typeface="Calibri"/>
                        </a:rPr>
                        <a:t>6</a:t>
                      </a:r>
                      <a:r>
                        <a:rPr baseline="30000" lang="en-US" sz="1100">
                          <a:solidFill>
                            <a:srgbClr val="000000"/>
                          </a:solidFill>
                          <a:latin typeface="Calibri"/>
                          <a:ea typeface="Calibri"/>
                          <a:cs typeface="Calibri"/>
                          <a:sym typeface="Calibri"/>
                        </a:rPr>
                        <a:t>th</a:t>
                      </a:r>
                      <a:r>
                        <a:rPr lang="en-US" sz="1100">
                          <a:solidFill>
                            <a:srgbClr val="000000"/>
                          </a:solidFill>
                          <a:latin typeface="Calibri"/>
                          <a:ea typeface="Calibri"/>
                          <a:cs typeface="Calibri"/>
                          <a:sym typeface="Calibri"/>
                        </a:rPr>
                        <a:t>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spcBef>
                          <a:spcPts val="0"/>
                        </a:spcBef>
                        <a:spcAft>
                          <a:spcPts val="0"/>
                        </a:spcAft>
                        <a:buNone/>
                      </a:pPr>
                      <a:r>
                        <a:t/>
                      </a:r>
                      <a:endParaRPr sz="1800"/>
                    </a:p>
                  </a:txBody>
                  <a:tcPr marT="9525" marB="0" marR="68575" marL="68575">
                    <a:lnL cap="flat" cmpd="sng" w="12700">
                      <a:solidFill>
                        <a:schemeClr val="dk1"/>
                      </a:solidFill>
                      <a:prstDash val="solid"/>
                      <a:round/>
                      <a:headEnd len="sm" w="sm" type="none"/>
                      <a:tailEnd len="sm" w="sm" type="none"/>
                    </a:lnL>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r>
              <a:tr h="520050">
                <a:tc>
                  <a:txBody>
                    <a:bodyPr/>
                    <a:lstStyle/>
                    <a:p>
                      <a:pPr indent="0" lvl="0" marL="0" marR="0" rtl="0" algn="l">
                        <a:lnSpc>
                          <a:spcPct val="115000"/>
                        </a:lnSpc>
                        <a:spcBef>
                          <a:spcPts val="0"/>
                        </a:spcBef>
                        <a:spcAft>
                          <a:spcPts val="0"/>
                        </a:spcAft>
                        <a:buNone/>
                      </a:pPr>
                      <a:r>
                        <a:rPr lang="en-US" sz="1100">
                          <a:solidFill>
                            <a:srgbClr val="000000"/>
                          </a:solidFill>
                          <a:latin typeface="Calibri"/>
                          <a:ea typeface="Calibri"/>
                          <a:cs typeface="Calibri"/>
                          <a:sym typeface="Calibri"/>
                        </a:rPr>
                        <a:t>2</a:t>
                      </a:r>
                      <a:r>
                        <a:rPr baseline="30000" lang="en-US" sz="1100">
                          <a:solidFill>
                            <a:srgbClr val="000000"/>
                          </a:solidFill>
                          <a:latin typeface="Calibri"/>
                          <a:ea typeface="Calibri"/>
                          <a:cs typeface="Calibri"/>
                          <a:sym typeface="Calibri"/>
                        </a:rPr>
                        <a:t>nd</a:t>
                      </a:r>
                      <a:r>
                        <a:rPr lang="en-US" sz="1100">
                          <a:solidFill>
                            <a:srgbClr val="000000"/>
                          </a:solidFill>
                          <a:latin typeface="Calibri"/>
                          <a:ea typeface="Calibri"/>
                          <a:cs typeface="Calibri"/>
                          <a:sym typeface="Calibri"/>
                        </a:rPr>
                        <a:t> meeting </a:t>
                      </a:r>
                      <a:endParaRPr sz="1100">
                        <a:latin typeface="Calibri"/>
                        <a:ea typeface="Calibri"/>
                        <a:cs typeface="Calibri"/>
                        <a:sym typeface="Calibri"/>
                      </a:endParaRPr>
                    </a:p>
                  </a:txBody>
                  <a:tcPr marT="9525" marB="0" marR="68575" marL="68575">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rPr lang="en-US" sz="1100">
                          <a:solidFill>
                            <a:srgbClr val="000000"/>
                          </a:solidFill>
                          <a:latin typeface="Calibri"/>
                          <a:ea typeface="Calibri"/>
                          <a:cs typeface="Calibri"/>
                          <a:sym typeface="Calibri"/>
                        </a:rPr>
                        <a:t>2</a:t>
                      </a:r>
                      <a:r>
                        <a:rPr baseline="30000" lang="en-US" sz="1100">
                          <a:solidFill>
                            <a:srgbClr val="000000"/>
                          </a:solidFill>
                          <a:latin typeface="Calibri"/>
                          <a:ea typeface="Calibri"/>
                          <a:cs typeface="Calibri"/>
                          <a:sym typeface="Calibri"/>
                        </a:rPr>
                        <a:t>nd</a:t>
                      </a:r>
                      <a:r>
                        <a:rPr lang="en-US" sz="1100">
                          <a:solidFill>
                            <a:srgbClr val="000000"/>
                          </a:solidFill>
                          <a:latin typeface="Calibri"/>
                          <a:ea typeface="Calibri"/>
                          <a:cs typeface="Calibri"/>
                          <a:sym typeface="Calibri"/>
                        </a:rPr>
                        <a:t> meeting- CRC confirmed its Mandate and project document distributed to members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rPr lang="en-US" sz="1100">
                          <a:solidFill>
                            <a:srgbClr val="000000"/>
                          </a:solidFill>
                          <a:latin typeface="Calibri"/>
                          <a:ea typeface="Calibri"/>
                          <a:cs typeface="Calibri"/>
                          <a:sym typeface="Calibri"/>
                        </a:rPr>
                        <a:t>14</a:t>
                      </a:r>
                      <a:r>
                        <a:rPr baseline="30000" lang="en-US" sz="1100">
                          <a:solidFill>
                            <a:srgbClr val="000000"/>
                          </a:solidFill>
                          <a:latin typeface="Calibri"/>
                          <a:ea typeface="Calibri"/>
                          <a:cs typeface="Calibri"/>
                          <a:sym typeface="Calibri"/>
                        </a:rPr>
                        <a:t>th</a:t>
                      </a:r>
                      <a:r>
                        <a:rPr lang="en-US" sz="1100">
                          <a:solidFill>
                            <a:srgbClr val="000000"/>
                          </a:solidFill>
                          <a:latin typeface="Calibri"/>
                          <a:ea typeface="Calibri"/>
                          <a:cs typeface="Calibri"/>
                          <a:sym typeface="Calibri"/>
                        </a:rPr>
                        <a:t>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spcBef>
                          <a:spcPts val="0"/>
                        </a:spcBef>
                        <a:spcAft>
                          <a:spcPts val="0"/>
                        </a:spcAft>
                        <a:buNone/>
                      </a:pPr>
                      <a:r>
                        <a:t/>
                      </a:r>
                      <a:endParaRPr sz="1800"/>
                    </a:p>
                  </a:txBody>
                  <a:tcPr marT="9525" marB="0" marR="68575" marL="68575">
                    <a:lnL cap="flat" cmpd="sng" w="12700">
                      <a:solidFill>
                        <a:schemeClr val="dk1"/>
                      </a:solidFill>
                      <a:prstDash val="solid"/>
                      <a:round/>
                      <a:headEnd len="sm" w="sm" type="none"/>
                      <a:tailEnd len="sm" w="sm" type="none"/>
                    </a:lnL>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r>
              <a:tr h="476900">
                <a:tc>
                  <a:txBody>
                    <a:bodyPr/>
                    <a:lstStyle/>
                    <a:p>
                      <a:pPr indent="0" lvl="0" marL="0" marR="0" rtl="0" algn="l">
                        <a:lnSpc>
                          <a:spcPct val="115000"/>
                        </a:lnSpc>
                        <a:spcBef>
                          <a:spcPts val="0"/>
                        </a:spcBef>
                        <a:spcAft>
                          <a:spcPts val="0"/>
                        </a:spcAft>
                        <a:buNone/>
                      </a:pPr>
                      <a:r>
                        <a:rPr lang="en-US" sz="1100">
                          <a:solidFill>
                            <a:srgbClr val="000000"/>
                          </a:solidFill>
                          <a:latin typeface="Calibri"/>
                          <a:ea typeface="Calibri"/>
                          <a:cs typeface="Calibri"/>
                          <a:sym typeface="Calibri"/>
                        </a:rPr>
                        <a:t>3</a:t>
                      </a:r>
                      <a:r>
                        <a:rPr baseline="30000" lang="en-US" sz="1100">
                          <a:solidFill>
                            <a:srgbClr val="000000"/>
                          </a:solidFill>
                          <a:latin typeface="Calibri"/>
                          <a:ea typeface="Calibri"/>
                          <a:cs typeface="Calibri"/>
                          <a:sym typeface="Calibri"/>
                        </a:rPr>
                        <a:t>rd</a:t>
                      </a:r>
                      <a:r>
                        <a:rPr lang="en-US" sz="1100">
                          <a:solidFill>
                            <a:srgbClr val="000000"/>
                          </a:solidFill>
                          <a:latin typeface="Calibri"/>
                          <a:ea typeface="Calibri"/>
                          <a:cs typeface="Calibri"/>
                          <a:sym typeface="Calibri"/>
                        </a:rPr>
                        <a:t> meeting </a:t>
                      </a:r>
                      <a:endParaRPr sz="1100">
                        <a:latin typeface="Calibri"/>
                        <a:ea typeface="Calibri"/>
                        <a:cs typeface="Calibri"/>
                        <a:sym typeface="Calibri"/>
                      </a:endParaRPr>
                    </a:p>
                  </a:txBody>
                  <a:tcPr marT="9525" marB="0" marR="68575" marL="68575">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rPr lang="en-US" sz="1100">
                          <a:solidFill>
                            <a:srgbClr val="000000"/>
                          </a:solidFill>
                          <a:latin typeface="Calibri"/>
                          <a:ea typeface="Calibri"/>
                          <a:cs typeface="Calibri"/>
                          <a:sym typeface="Calibri"/>
                        </a:rPr>
                        <a:t>CRC reviewed the draft rules of procedure for meetings, work methodology and work plan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rPr lang="en-US" sz="1100">
                          <a:solidFill>
                            <a:srgbClr val="000000"/>
                          </a:solidFill>
                          <a:latin typeface="Calibri"/>
                          <a:ea typeface="Calibri"/>
                          <a:cs typeface="Calibri"/>
                          <a:sym typeface="Calibri"/>
                        </a:rPr>
                        <a:t>29</a:t>
                      </a:r>
                      <a:r>
                        <a:rPr baseline="30000" lang="en-US" sz="1100">
                          <a:solidFill>
                            <a:srgbClr val="000000"/>
                          </a:solidFill>
                          <a:latin typeface="Calibri"/>
                          <a:ea typeface="Calibri"/>
                          <a:cs typeface="Calibri"/>
                          <a:sym typeface="Calibri"/>
                        </a:rPr>
                        <a:t>th</a:t>
                      </a:r>
                      <a:r>
                        <a:rPr lang="en-US" sz="1100">
                          <a:solidFill>
                            <a:srgbClr val="000000"/>
                          </a:solidFill>
                          <a:latin typeface="Calibri"/>
                          <a:ea typeface="Calibri"/>
                          <a:cs typeface="Calibri"/>
                          <a:sym typeface="Calibri"/>
                        </a:rPr>
                        <a:t>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spcBef>
                          <a:spcPts val="0"/>
                        </a:spcBef>
                        <a:spcAft>
                          <a:spcPts val="0"/>
                        </a:spcAft>
                        <a:buNone/>
                      </a:pPr>
                      <a:r>
                        <a:t/>
                      </a:r>
                      <a:endParaRPr sz="1800"/>
                    </a:p>
                  </a:txBody>
                  <a:tcPr marT="9525" marB="0" marR="68575" marL="68575">
                    <a:lnL cap="flat" cmpd="sng" w="12700">
                      <a:solidFill>
                        <a:schemeClr val="dk1"/>
                      </a:solidFill>
                      <a:prstDash val="solid"/>
                      <a:round/>
                      <a:headEnd len="sm" w="sm" type="none"/>
                      <a:tailEnd len="sm" w="sm" type="none"/>
                    </a:lnL>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r>
              <a:tr h="217925">
                <a:tc>
                  <a:txBody>
                    <a:bodyPr/>
                    <a:lstStyle/>
                    <a:p>
                      <a:pPr indent="0" lvl="0" marL="0" marR="0" rtl="0" algn="l">
                        <a:lnSpc>
                          <a:spcPct val="115000"/>
                        </a:lnSpc>
                        <a:spcBef>
                          <a:spcPts val="0"/>
                        </a:spcBef>
                        <a:spcAft>
                          <a:spcPts val="0"/>
                        </a:spcAft>
                        <a:buNone/>
                      </a:pPr>
                      <a:r>
                        <a:rPr lang="en-US" sz="1100">
                          <a:solidFill>
                            <a:srgbClr val="000000"/>
                          </a:solidFill>
                          <a:latin typeface="Calibri"/>
                          <a:ea typeface="Calibri"/>
                          <a:cs typeface="Calibri"/>
                          <a:sym typeface="Calibri"/>
                        </a:rPr>
                        <a:t>4</a:t>
                      </a:r>
                      <a:r>
                        <a:rPr baseline="30000" lang="en-US" sz="1100">
                          <a:solidFill>
                            <a:srgbClr val="000000"/>
                          </a:solidFill>
                          <a:latin typeface="Calibri"/>
                          <a:ea typeface="Calibri"/>
                          <a:cs typeface="Calibri"/>
                          <a:sym typeface="Calibri"/>
                        </a:rPr>
                        <a:t>th</a:t>
                      </a:r>
                      <a:r>
                        <a:rPr lang="en-US" sz="1100">
                          <a:solidFill>
                            <a:srgbClr val="000000"/>
                          </a:solidFill>
                          <a:latin typeface="Calibri"/>
                          <a:ea typeface="Calibri"/>
                          <a:cs typeface="Calibri"/>
                          <a:sym typeface="Calibri"/>
                        </a:rPr>
                        <a:t> meeting </a:t>
                      </a:r>
                      <a:endParaRPr sz="1100">
                        <a:latin typeface="Calibri"/>
                        <a:ea typeface="Calibri"/>
                        <a:cs typeface="Calibri"/>
                        <a:sym typeface="Calibri"/>
                      </a:endParaRPr>
                    </a:p>
                  </a:txBody>
                  <a:tcPr marT="9525" marB="0" marR="68575" marL="68575">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solidFill>
                      <a:schemeClr val="lt2"/>
                    </a:solidFill>
                  </a:tcPr>
                </a:tc>
                <a:tc>
                  <a:txBody>
                    <a:bodyPr/>
                    <a:lstStyle/>
                    <a:p>
                      <a:pPr indent="0" lvl="0" marL="0" marR="0" rtl="0" algn="l">
                        <a:lnSpc>
                          <a:spcPct val="115000"/>
                        </a:lnSpc>
                        <a:spcBef>
                          <a:spcPts val="0"/>
                        </a:spcBef>
                        <a:spcAft>
                          <a:spcPts val="0"/>
                        </a:spcAft>
                        <a:buNone/>
                      </a:pPr>
                      <a:r>
                        <a:rPr lang="en-US" sz="1100">
                          <a:solidFill>
                            <a:srgbClr val="000000"/>
                          </a:solidFill>
                          <a:latin typeface="Calibri"/>
                          <a:ea typeface="Calibri"/>
                          <a:cs typeface="Calibri"/>
                          <a:sym typeface="Calibri"/>
                        </a:rPr>
                        <a:t>Rules of procedure and work plan approved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solidFill>
                      <a:schemeClr val="lt2"/>
                    </a:solidFill>
                  </a:tcPr>
                </a:tc>
                <a:tc>
                  <a:txBody>
                    <a:bodyPr/>
                    <a:lstStyle/>
                    <a:p>
                      <a:pPr indent="0" lvl="0" marL="0" marR="0" rtl="0" algn="l">
                        <a:lnSpc>
                          <a:spcPct val="115000"/>
                        </a:lnSpc>
                        <a:spcBef>
                          <a:spcPts val="0"/>
                        </a:spcBef>
                        <a:spcAft>
                          <a:spcPts val="0"/>
                        </a:spcAft>
                        <a:buNone/>
                      </a:pPr>
                      <a:r>
                        <a:rPr lang="en-US" sz="1100">
                          <a:solidFill>
                            <a:srgbClr val="000000"/>
                          </a:solidFill>
                          <a:latin typeface="Calibri"/>
                          <a:ea typeface="Calibri"/>
                          <a:cs typeface="Calibri"/>
                          <a:sym typeface="Calibri"/>
                        </a:rPr>
                        <a:t>12</a:t>
                      </a:r>
                      <a:r>
                        <a:rPr baseline="30000" lang="en-US" sz="1100">
                          <a:solidFill>
                            <a:srgbClr val="000000"/>
                          </a:solidFill>
                          <a:latin typeface="Calibri"/>
                          <a:ea typeface="Calibri"/>
                          <a:cs typeface="Calibri"/>
                          <a:sym typeface="Calibri"/>
                        </a:rPr>
                        <a:t>th</a:t>
                      </a:r>
                      <a:r>
                        <a:rPr lang="en-US" sz="1100">
                          <a:solidFill>
                            <a:srgbClr val="000000"/>
                          </a:solidFill>
                          <a:latin typeface="Calibri"/>
                          <a:ea typeface="Calibri"/>
                          <a:cs typeface="Calibri"/>
                          <a:sym typeface="Calibri"/>
                        </a:rPr>
                        <a:t>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solidFill>
                      <a:schemeClr val="lt2"/>
                    </a:solidFill>
                  </a:tcPr>
                </a:tc>
                <a:tc>
                  <a:txBody>
                    <a:bodyPr/>
                    <a:lstStyle/>
                    <a:p>
                      <a:pPr indent="0" lvl="0" marL="0" marR="0" rtl="0" algn="l">
                        <a:spcBef>
                          <a:spcPts val="0"/>
                        </a:spcBef>
                        <a:spcAft>
                          <a:spcPts val="0"/>
                        </a:spcAft>
                        <a:buNone/>
                      </a:pPr>
                      <a:r>
                        <a:t/>
                      </a:r>
                      <a:endParaRPr sz="1800"/>
                    </a:p>
                  </a:txBody>
                  <a:tcPr marT="9525" marB="0" marR="68575" marL="68575">
                    <a:lnL cap="flat" cmpd="sng" w="12700">
                      <a:solidFill>
                        <a:schemeClr val="dk1"/>
                      </a:solidFill>
                      <a:prstDash val="solid"/>
                      <a:round/>
                      <a:headEnd len="sm" w="sm" type="none"/>
                      <a:tailEnd len="sm" w="sm" type="none"/>
                    </a:lnL>
                    <a:lnT cap="flat" cmpd="sng" w="12700">
                      <a:solidFill>
                        <a:schemeClr val="dk1"/>
                      </a:solidFill>
                      <a:prstDash val="solid"/>
                      <a:round/>
                      <a:headEnd len="sm" w="sm" type="none"/>
                      <a:tailEnd len="sm" w="sm" type="none"/>
                    </a:lnT>
                    <a:solidFill>
                      <a:schemeClr val="lt2"/>
                    </a:solidFill>
                  </a:tcPr>
                </a:tc>
              </a:tr>
              <a:tr h="217925">
                <a:tc>
                  <a:txBody>
                    <a:bodyPr/>
                    <a:lstStyle/>
                    <a:p>
                      <a:pPr indent="0" lvl="0" marL="0" marR="0" rtl="0" algn="l">
                        <a:lnSpc>
                          <a:spcPct val="115000"/>
                        </a:lnSpc>
                        <a:spcBef>
                          <a:spcPts val="0"/>
                        </a:spcBef>
                        <a:spcAft>
                          <a:spcPts val="0"/>
                        </a:spcAft>
                        <a:buNone/>
                      </a:pPr>
                      <a:r>
                        <a:rPr lang="en-US" sz="1100">
                          <a:solidFill>
                            <a:srgbClr val="000000"/>
                          </a:solidFill>
                          <a:latin typeface="Calibri"/>
                          <a:ea typeface="Calibri"/>
                          <a:cs typeface="Calibri"/>
                          <a:sym typeface="Calibri"/>
                        </a:rPr>
                        <a:t>5</a:t>
                      </a:r>
                      <a:r>
                        <a:rPr baseline="30000" lang="en-US" sz="1100">
                          <a:solidFill>
                            <a:srgbClr val="000000"/>
                          </a:solidFill>
                          <a:latin typeface="Calibri"/>
                          <a:ea typeface="Calibri"/>
                          <a:cs typeface="Calibri"/>
                          <a:sym typeface="Calibri"/>
                        </a:rPr>
                        <a:t>th</a:t>
                      </a:r>
                      <a:r>
                        <a:rPr lang="en-US" sz="1100">
                          <a:solidFill>
                            <a:srgbClr val="000000"/>
                          </a:solidFill>
                          <a:latin typeface="Calibri"/>
                          <a:ea typeface="Calibri"/>
                          <a:cs typeface="Calibri"/>
                          <a:sym typeface="Calibri"/>
                        </a:rPr>
                        <a:t> meeting </a:t>
                      </a:r>
                      <a:endParaRPr sz="1100">
                        <a:latin typeface="Calibri"/>
                        <a:ea typeface="Calibri"/>
                        <a:cs typeface="Calibri"/>
                        <a:sym typeface="Calibri"/>
                      </a:endParaRPr>
                    </a:p>
                  </a:txBody>
                  <a:tcPr marT="9525" marB="0" marR="68575" marL="68575">
                    <a:lnR cap="flat" cmpd="sng" w="12700">
                      <a:solidFill>
                        <a:schemeClr val="dk1"/>
                      </a:solidFill>
                      <a:prstDash val="solid"/>
                      <a:round/>
                      <a:headEnd len="sm" w="sm" type="none"/>
                      <a:tailEnd len="sm" w="sm" type="none"/>
                    </a:lnR>
                    <a:solidFill>
                      <a:schemeClr val="lt2"/>
                    </a:solidFill>
                  </a:tcPr>
                </a:tc>
                <a:tc>
                  <a:txBody>
                    <a:bodyPr/>
                    <a:lstStyle/>
                    <a:p>
                      <a:pPr indent="0" lvl="0" marL="0" marR="0" rtl="0" algn="l">
                        <a:lnSpc>
                          <a:spcPct val="115000"/>
                        </a:lnSpc>
                        <a:spcBef>
                          <a:spcPts val="0"/>
                        </a:spcBef>
                        <a:spcAft>
                          <a:spcPts val="0"/>
                        </a:spcAft>
                        <a:buNone/>
                      </a:pPr>
                      <a:r>
                        <a:rPr lang="en-US" sz="1100">
                          <a:solidFill>
                            <a:srgbClr val="000000"/>
                          </a:solidFill>
                          <a:latin typeface="Calibri"/>
                          <a:ea typeface="Calibri"/>
                          <a:cs typeface="Calibri"/>
                          <a:sym typeface="Calibri"/>
                        </a:rPr>
                        <a:t>CRC sub- committees and TORs approved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solidFill>
                      <a:schemeClr val="lt2"/>
                    </a:solidFill>
                  </a:tcPr>
                </a:tc>
                <a:tc>
                  <a:txBody>
                    <a:bodyPr/>
                    <a:lstStyle/>
                    <a:p>
                      <a:pPr indent="0" lvl="0" marL="0" marR="0" rtl="0" algn="l">
                        <a:lnSpc>
                          <a:spcPct val="115000"/>
                        </a:lnSpc>
                        <a:spcBef>
                          <a:spcPts val="0"/>
                        </a:spcBef>
                        <a:spcAft>
                          <a:spcPts val="0"/>
                        </a:spcAft>
                        <a:buNone/>
                      </a:pPr>
                      <a:r>
                        <a:rPr lang="en-US" sz="1100">
                          <a:solidFill>
                            <a:srgbClr val="000000"/>
                          </a:solidFill>
                          <a:latin typeface="Calibri"/>
                          <a:ea typeface="Calibri"/>
                          <a:cs typeface="Calibri"/>
                          <a:sym typeface="Calibri"/>
                        </a:rPr>
                        <a:t>3</a:t>
                      </a:r>
                      <a:r>
                        <a:rPr baseline="30000" lang="en-US" sz="1100">
                          <a:solidFill>
                            <a:srgbClr val="000000"/>
                          </a:solidFill>
                          <a:latin typeface="Calibri"/>
                          <a:ea typeface="Calibri"/>
                          <a:cs typeface="Calibri"/>
                          <a:sym typeface="Calibri"/>
                        </a:rPr>
                        <a:t>rd</a:t>
                      </a:r>
                      <a:r>
                        <a:rPr lang="en-US" sz="1100">
                          <a:solidFill>
                            <a:srgbClr val="000000"/>
                          </a:solidFill>
                          <a:latin typeface="Calibri"/>
                          <a:ea typeface="Calibri"/>
                          <a:cs typeface="Calibri"/>
                          <a:sym typeface="Calibri"/>
                        </a:rPr>
                        <a:t>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solidFill>
                      <a:schemeClr val="lt2"/>
                    </a:solidFill>
                  </a:tcPr>
                </a:tc>
                <a:tc>
                  <a:txBody>
                    <a:bodyPr/>
                    <a:lstStyle/>
                    <a:p>
                      <a:pPr indent="0" lvl="0" marL="0" marR="0" rtl="0" algn="l">
                        <a:spcBef>
                          <a:spcPts val="0"/>
                        </a:spcBef>
                        <a:spcAft>
                          <a:spcPts val="0"/>
                        </a:spcAft>
                        <a:buNone/>
                      </a:pPr>
                      <a:r>
                        <a:t/>
                      </a:r>
                      <a:endParaRPr sz="1800"/>
                    </a:p>
                  </a:txBody>
                  <a:tcPr marT="9525" marB="0" marR="68575" marL="68575">
                    <a:lnL cap="flat" cmpd="sng" w="12700">
                      <a:solidFill>
                        <a:schemeClr val="dk1"/>
                      </a:solidFill>
                      <a:prstDash val="solid"/>
                      <a:round/>
                      <a:headEnd len="sm" w="sm" type="none"/>
                      <a:tailEnd len="sm" w="sm" type="none"/>
                    </a:lnL>
                    <a:solidFill>
                      <a:schemeClr val="lt2"/>
                    </a:solidFill>
                  </a:tcPr>
                </a:tc>
              </a:tr>
              <a:tr h="304250">
                <a:tc>
                  <a:txBody>
                    <a:bodyPr/>
                    <a:lstStyle/>
                    <a:p>
                      <a:pPr indent="0" lvl="0" marL="0" marR="0" rtl="0" algn="l">
                        <a:lnSpc>
                          <a:spcPct val="115000"/>
                        </a:lnSpc>
                        <a:spcBef>
                          <a:spcPts val="0"/>
                        </a:spcBef>
                        <a:spcAft>
                          <a:spcPts val="0"/>
                        </a:spcAft>
                        <a:buNone/>
                      </a:pPr>
                      <a:r>
                        <a:rPr lang="en-US" sz="1100">
                          <a:solidFill>
                            <a:srgbClr val="000000"/>
                          </a:solidFill>
                          <a:latin typeface="Calibri"/>
                          <a:ea typeface="Calibri"/>
                          <a:cs typeface="Calibri"/>
                          <a:sym typeface="Calibri"/>
                        </a:rPr>
                        <a:t>6</a:t>
                      </a:r>
                      <a:r>
                        <a:rPr baseline="30000" lang="en-US" sz="1100">
                          <a:solidFill>
                            <a:srgbClr val="000000"/>
                          </a:solidFill>
                          <a:latin typeface="Calibri"/>
                          <a:ea typeface="Calibri"/>
                          <a:cs typeface="Calibri"/>
                          <a:sym typeface="Calibri"/>
                        </a:rPr>
                        <a:t>th</a:t>
                      </a:r>
                      <a:r>
                        <a:rPr lang="en-US" sz="1100">
                          <a:solidFill>
                            <a:srgbClr val="000000"/>
                          </a:solidFill>
                          <a:latin typeface="Calibri"/>
                          <a:ea typeface="Calibri"/>
                          <a:cs typeface="Calibri"/>
                          <a:sym typeface="Calibri"/>
                        </a:rPr>
                        <a:t> meeting </a:t>
                      </a:r>
                      <a:endParaRPr sz="1100">
                        <a:latin typeface="Calibri"/>
                        <a:ea typeface="Calibri"/>
                        <a:cs typeface="Calibri"/>
                        <a:sym typeface="Calibri"/>
                      </a:endParaRPr>
                    </a:p>
                  </a:txBody>
                  <a:tcPr marT="9525" marB="0" marR="68575" marL="68575">
                    <a:lnR cap="flat" cmpd="sng" w="12700">
                      <a:solidFill>
                        <a:schemeClr val="dk1"/>
                      </a:solidFill>
                      <a:prstDash val="solid"/>
                      <a:round/>
                      <a:headEnd len="sm" w="sm" type="none"/>
                      <a:tailEnd len="sm" w="sm" type="none"/>
                    </a:lnR>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rPr lang="en-US" sz="1100">
                          <a:solidFill>
                            <a:srgbClr val="000000"/>
                          </a:solidFill>
                          <a:latin typeface="Calibri"/>
                          <a:ea typeface="Calibri"/>
                          <a:cs typeface="Calibri"/>
                          <a:sym typeface="Calibri"/>
                        </a:rPr>
                        <a:t>CRC met with the CTA and selected sub- committees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rPr lang="en-US" sz="1100">
                          <a:solidFill>
                            <a:srgbClr val="000000"/>
                          </a:solidFill>
                          <a:latin typeface="Calibri"/>
                          <a:ea typeface="Calibri"/>
                          <a:cs typeface="Calibri"/>
                          <a:sym typeface="Calibri"/>
                        </a:rPr>
                        <a:t>17</a:t>
                      </a:r>
                      <a:r>
                        <a:rPr baseline="30000" lang="en-US" sz="1100">
                          <a:solidFill>
                            <a:srgbClr val="000000"/>
                          </a:solidFill>
                          <a:latin typeface="Calibri"/>
                          <a:ea typeface="Calibri"/>
                          <a:cs typeface="Calibri"/>
                          <a:sym typeface="Calibri"/>
                        </a:rPr>
                        <a:t>th</a:t>
                      </a:r>
                      <a:r>
                        <a:rPr lang="en-US" sz="1100">
                          <a:solidFill>
                            <a:srgbClr val="000000"/>
                          </a:solidFill>
                          <a:latin typeface="Calibri"/>
                          <a:ea typeface="Calibri"/>
                          <a:cs typeface="Calibri"/>
                          <a:sym typeface="Calibri"/>
                        </a:rPr>
                        <a:t>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spcBef>
                          <a:spcPts val="0"/>
                        </a:spcBef>
                        <a:spcAft>
                          <a:spcPts val="0"/>
                        </a:spcAft>
                        <a:buNone/>
                      </a:pPr>
                      <a:r>
                        <a:t/>
                      </a:r>
                      <a:endParaRPr sz="1800"/>
                    </a:p>
                  </a:txBody>
                  <a:tcPr marT="9525" marB="0" marR="68575" marL="68575">
                    <a:lnL cap="flat" cmpd="sng" w="12700">
                      <a:solidFill>
                        <a:schemeClr val="dk1"/>
                      </a:solidFill>
                      <a:prstDash val="solid"/>
                      <a:round/>
                      <a:headEnd len="sm" w="sm" type="none"/>
                      <a:tailEnd len="sm" w="sm" type="none"/>
                    </a:lnL>
                    <a:lnB cap="flat" cmpd="sng" w="12700">
                      <a:solidFill>
                        <a:schemeClr val="dk1"/>
                      </a:solidFill>
                      <a:prstDash val="solid"/>
                      <a:round/>
                      <a:headEnd len="sm" w="sm" type="none"/>
                      <a:tailEnd len="sm" w="sm" type="none"/>
                    </a:lnB>
                    <a:solidFill>
                      <a:schemeClr val="lt2"/>
                    </a:solidFill>
                  </a:tcPr>
                </a:tc>
              </a:tr>
              <a:tr h="261100">
                <a:tc>
                  <a:txBody>
                    <a:bodyPr/>
                    <a:lstStyle/>
                    <a:p>
                      <a:pPr indent="0" lvl="0" marL="0" marR="0" rtl="0" algn="l">
                        <a:lnSpc>
                          <a:spcPct val="115000"/>
                        </a:lnSpc>
                        <a:spcBef>
                          <a:spcPts val="0"/>
                        </a:spcBef>
                        <a:spcAft>
                          <a:spcPts val="0"/>
                        </a:spcAft>
                        <a:buNone/>
                      </a:pPr>
                      <a:r>
                        <a:rPr lang="en-US" sz="1100">
                          <a:solidFill>
                            <a:srgbClr val="000000"/>
                          </a:solidFill>
                          <a:latin typeface="Calibri"/>
                          <a:ea typeface="Calibri"/>
                          <a:cs typeface="Calibri"/>
                          <a:sym typeface="Calibri"/>
                        </a:rPr>
                        <a:t>7</a:t>
                      </a:r>
                      <a:r>
                        <a:rPr baseline="30000" lang="en-US" sz="1100">
                          <a:solidFill>
                            <a:srgbClr val="000000"/>
                          </a:solidFill>
                          <a:latin typeface="Calibri"/>
                          <a:ea typeface="Calibri"/>
                          <a:cs typeface="Calibri"/>
                          <a:sym typeface="Calibri"/>
                        </a:rPr>
                        <a:t>th</a:t>
                      </a:r>
                      <a:r>
                        <a:rPr lang="en-US" sz="1100">
                          <a:solidFill>
                            <a:srgbClr val="000000"/>
                          </a:solidFill>
                          <a:latin typeface="Calibri"/>
                          <a:ea typeface="Calibri"/>
                          <a:cs typeface="Calibri"/>
                          <a:sym typeface="Calibri"/>
                        </a:rPr>
                        <a:t> meeting </a:t>
                      </a:r>
                      <a:endParaRPr sz="1100">
                        <a:latin typeface="Calibri"/>
                        <a:ea typeface="Calibri"/>
                        <a:cs typeface="Calibri"/>
                        <a:sym typeface="Calibri"/>
                      </a:endParaRPr>
                    </a:p>
                  </a:txBody>
                  <a:tcPr marT="9525" marB="0" marR="68575" marL="68575">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rPr lang="en-US" sz="1100">
                          <a:solidFill>
                            <a:srgbClr val="000000"/>
                          </a:solidFill>
                          <a:latin typeface="Calibri"/>
                          <a:ea typeface="Calibri"/>
                          <a:cs typeface="Calibri"/>
                          <a:sym typeface="Calibri"/>
                        </a:rPr>
                        <a:t>Secretariat held inaugural press conference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rPr lang="en-US" sz="1100">
                          <a:solidFill>
                            <a:srgbClr val="000000"/>
                          </a:solidFill>
                          <a:latin typeface="Calibri"/>
                          <a:ea typeface="Calibri"/>
                          <a:cs typeface="Calibri"/>
                          <a:sym typeface="Calibri"/>
                        </a:rPr>
                        <a:t>23</a:t>
                      </a:r>
                      <a:r>
                        <a:rPr baseline="30000" lang="en-US" sz="1100">
                          <a:solidFill>
                            <a:srgbClr val="000000"/>
                          </a:solidFill>
                          <a:latin typeface="Calibri"/>
                          <a:ea typeface="Calibri"/>
                          <a:cs typeface="Calibri"/>
                          <a:sym typeface="Calibri"/>
                        </a:rPr>
                        <a:t>rd</a:t>
                      </a:r>
                      <a:r>
                        <a:rPr lang="en-US" sz="1100">
                          <a:solidFill>
                            <a:srgbClr val="000000"/>
                          </a:solidFill>
                          <a:latin typeface="Calibri"/>
                          <a:ea typeface="Calibri"/>
                          <a:cs typeface="Calibri"/>
                          <a:sym typeface="Calibri"/>
                        </a:rPr>
                        <a:t>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spcBef>
                          <a:spcPts val="0"/>
                        </a:spcBef>
                        <a:spcAft>
                          <a:spcPts val="0"/>
                        </a:spcAft>
                        <a:buNone/>
                      </a:pPr>
                      <a:r>
                        <a:t/>
                      </a:r>
                      <a:endParaRPr sz="1800"/>
                    </a:p>
                  </a:txBody>
                  <a:tcPr marT="9525" marB="0" marR="68575" marL="68575">
                    <a:lnL cap="flat" cmpd="sng" w="12700">
                      <a:solidFill>
                        <a:schemeClr val="dk1"/>
                      </a:solidFill>
                      <a:prstDash val="solid"/>
                      <a:round/>
                      <a:headEnd len="sm" w="sm" type="none"/>
                      <a:tailEnd len="sm" w="sm" type="none"/>
                    </a:lnL>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r>
              <a:tr h="390575">
                <a:tc>
                  <a:txBody>
                    <a:bodyPr/>
                    <a:lstStyle/>
                    <a:p>
                      <a:pPr indent="0" lvl="0" marL="0" marR="0" rtl="0" algn="l">
                        <a:lnSpc>
                          <a:spcPct val="115000"/>
                        </a:lnSpc>
                        <a:spcBef>
                          <a:spcPts val="0"/>
                        </a:spcBef>
                        <a:spcAft>
                          <a:spcPts val="0"/>
                        </a:spcAft>
                        <a:buNone/>
                      </a:pPr>
                      <a:r>
                        <a:rPr lang="en-US" sz="1100">
                          <a:solidFill>
                            <a:srgbClr val="000000"/>
                          </a:solidFill>
                          <a:latin typeface="Calibri"/>
                          <a:ea typeface="Calibri"/>
                          <a:cs typeface="Calibri"/>
                          <a:sym typeface="Calibri"/>
                        </a:rPr>
                        <a:t>Printing of Constitution and CRC 2008 report </a:t>
                      </a:r>
                      <a:endParaRPr sz="1100">
                        <a:latin typeface="Calibri"/>
                        <a:ea typeface="Calibri"/>
                        <a:cs typeface="Calibri"/>
                        <a:sym typeface="Calibri"/>
                      </a:endParaRPr>
                    </a:p>
                  </a:txBody>
                  <a:tcPr marT="9525" marB="0" marR="68575" marL="68575">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rPr lang="en-US" sz="1100">
                          <a:solidFill>
                            <a:srgbClr val="000000"/>
                          </a:solidFill>
                          <a:latin typeface="Calibri"/>
                          <a:ea typeface="Calibri"/>
                          <a:cs typeface="Calibri"/>
                          <a:sym typeface="Calibri"/>
                        </a:rPr>
                        <a:t>500 copies each were printed for distribution to press and local authorities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rPr lang="en-US" sz="1100">
                          <a:solidFill>
                            <a:srgbClr val="000000"/>
                          </a:solidFill>
                          <a:latin typeface="Calibri"/>
                          <a:ea typeface="Calibri"/>
                          <a:cs typeface="Calibri"/>
                          <a:sym typeface="Calibri"/>
                        </a:rPr>
                        <a:t>23</a:t>
                      </a:r>
                      <a:r>
                        <a:rPr baseline="30000" lang="en-US" sz="1100">
                          <a:solidFill>
                            <a:srgbClr val="000000"/>
                          </a:solidFill>
                          <a:latin typeface="Calibri"/>
                          <a:ea typeface="Calibri"/>
                          <a:cs typeface="Calibri"/>
                          <a:sym typeface="Calibri"/>
                        </a:rPr>
                        <a:t>rd</a:t>
                      </a:r>
                      <a:r>
                        <a:rPr lang="en-US" sz="1100">
                          <a:solidFill>
                            <a:srgbClr val="000000"/>
                          </a:solidFill>
                          <a:latin typeface="Calibri"/>
                          <a:ea typeface="Calibri"/>
                          <a:cs typeface="Calibri"/>
                          <a:sym typeface="Calibri"/>
                        </a:rPr>
                        <a:t>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spcBef>
                          <a:spcPts val="0"/>
                        </a:spcBef>
                        <a:spcAft>
                          <a:spcPts val="0"/>
                        </a:spcAft>
                        <a:buNone/>
                      </a:pPr>
                      <a:r>
                        <a:t/>
                      </a:r>
                      <a:endParaRPr sz="1800"/>
                    </a:p>
                  </a:txBody>
                  <a:tcPr marT="9525" marB="0" marR="68575" marL="68575">
                    <a:lnL cap="flat" cmpd="sng" w="12700">
                      <a:solidFill>
                        <a:schemeClr val="dk1"/>
                      </a:solidFill>
                      <a:prstDash val="solid"/>
                      <a:round/>
                      <a:headEnd len="sm" w="sm" type="none"/>
                      <a:tailEnd len="sm" w="sm" type="none"/>
                    </a:lnL>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r>
              <a:tr h="174775">
                <a:tc>
                  <a:txBody>
                    <a:bodyPr/>
                    <a:lstStyle/>
                    <a:p>
                      <a:pPr indent="0" lvl="0" marL="0" marR="0" rtl="0" algn="l">
                        <a:lnSpc>
                          <a:spcPct val="115000"/>
                        </a:lnSpc>
                        <a:spcBef>
                          <a:spcPts val="0"/>
                        </a:spcBef>
                        <a:spcAft>
                          <a:spcPts val="0"/>
                        </a:spcAft>
                        <a:buNone/>
                      </a:pPr>
                      <a:r>
                        <a:rPr lang="en-US" sz="1100">
                          <a:solidFill>
                            <a:srgbClr val="000000"/>
                          </a:solidFill>
                          <a:latin typeface="Calibri"/>
                          <a:ea typeface="Calibri"/>
                          <a:cs typeface="Calibri"/>
                          <a:sym typeface="Calibri"/>
                        </a:rPr>
                        <a:t>Visits </a:t>
                      </a:r>
                      <a:endParaRPr sz="1100">
                        <a:latin typeface="Calibri"/>
                        <a:ea typeface="Calibri"/>
                        <a:cs typeface="Calibri"/>
                        <a:sym typeface="Calibri"/>
                      </a:endParaRPr>
                    </a:p>
                  </a:txBody>
                  <a:tcPr marT="9525" marB="0" marR="68575" marL="68575">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rPr lang="en-US" sz="1100">
                          <a:solidFill>
                            <a:srgbClr val="000000"/>
                          </a:solidFill>
                          <a:latin typeface="Calibri"/>
                          <a:ea typeface="Calibri"/>
                          <a:cs typeface="Calibri"/>
                          <a:sym typeface="Calibri"/>
                        </a:rPr>
                        <a:t>Secretary CRC’s visit to the regions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spcBef>
                          <a:spcPts val="0"/>
                        </a:spcBef>
                        <a:spcAft>
                          <a:spcPts val="0"/>
                        </a:spcAft>
                        <a:buNone/>
                      </a:pPr>
                      <a:r>
                        <a:t/>
                      </a:r>
                      <a:endParaRPr sz="1800"/>
                    </a:p>
                  </a:txBody>
                  <a:tcPr marT="9525" marB="0" marR="68575" marL="68575">
                    <a:lnL cap="flat" cmpd="sng" w="12700">
                      <a:solidFill>
                        <a:schemeClr val="dk1"/>
                      </a:solidFill>
                      <a:prstDash val="solid"/>
                      <a:round/>
                      <a:headEnd len="sm" w="sm" type="none"/>
                      <a:tailEnd len="sm" w="sm" type="none"/>
                    </a:lnL>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r>
              <a:tr h="304250">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rPr lang="en-US" sz="1100">
                          <a:solidFill>
                            <a:srgbClr val="000000"/>
                          </a:solidFill>
                          <a:latin typeface="Calibri"/>
                          <a:ea typeface="Calibri"/>
                          <a:cs typeface="Calibri"/>
                          <a:sym typeface="Calibri"/>
                        </a:rPr>
                        <a:t>Distribution of copies of the Constitution and Report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spcBef>
                          <a:spcPts val="0"/>
                        </a:spcBef>
                        <a:spcAft>
                          <a:spcPts val="0"/>
                        </a:spcAft>
                        <a:buNone/>
                      </a:pPr>
                      <a:r>
                        <a:t/>
                      </a:r>
                      <a:endParaRPr sz="1800"/>
                    </a:p>
                  </a:txBody>
                  <a:tcPr marT="9525" marB="0" marR="68575" marL="68575">
                    <a:lnL cap="flat" cmpd="sng" w="12700">
                      <a:solidFill>
                        <a:schemeClr val="dk1"/>
                      </a:solidFill>
                      <a:prstDash val="solid"/>
                      <a:round/>
                      <a:headEnd len="sm" w="sm" type="none"/>
                      <a:tailEnd len="sm" w="sm" type="none"/>
                    </a:lnL>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r>
              <a:tr h="186950">
                <a:tc>
                  <a:txBody>
                    <a:bodyPr/>
                    <a:lstStyle/>
                    <a:p>
                      <a:pPr indent="0" lvl="0" marL="0" marR="0" rtl="0" algn="l">
                        <a:lnSpc>
                          <a:spcPct val="120454"/>
                        </a:lnSpc>
                        <a:spcBef>
                          <a:spcPts val="0"/>
                        </a:spcBef>
                        <a:spcAft>
                          <a:spcPts val="0"/>
                        </a:spcAft>
                        <a:buNone/>
                      </a:pPr>
                      <a:r>
                        <a:rPr lang="en-US" sz="1100">
                          <a:solidFill>
                            <a:srgbClr val="000000"/>
                          </a:solidFill>
                          <a:latin typeface="Calibri"/>
                          <a:ea typeface="Calibri"/>
                          <a:cs typeface="Calibri"/>
                          <a:sym typeface="Calibri"/>
                        </a:rPr>
                        <a:t>Website and Newsletter </a:t>
                      </a:r>
                      <a:endParaRPr sz="1100">
                        <a:latin typeface="Calibri"/>
                        <a:ea typeface="Calibri"/>
                        <a:cs typeface="Calibri"/>
                        <a:sym typeface="Calibri"/>
                      </a:endParaRPr>
                    </a:p>
                  </a:txBody>
                  <a:tcPr marT="9525" marB="0" marR="68575" marL="68575">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20454"/>
                        </a:lnSpc>
                        <a:spcBef>
                          <a:spcPts val="0"/>
                        </a:spcBef>
                        <a:spcAft>
                          <a:spcPts val="0"/>
                        </a:spcAft>
                        <a:buNone/>
                      </a:pPr>
                      <a:r>
                        <a:rPr lang="en-US" sz="1100">
                          <a:solidFill>
                            <a:srgbClr val="000000"/>
                          </a:solidFill>
                          <a:latin typeface="Calibri"/>
                          <a:ea typeface="Calibri"/>
                          <a:cs typeface="Calibri"/>
                          <a:sym typeface="Calibri"/>
                        </a:rPr>
                        <a:t>Website and first news letter launched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20454"/>
                        </a:lnSpc>
                        <a:spcBef>
                          <a:spcPts val="0"/>
                        </a:spcBef>
                        <a:spcAft>
                          <a:spcPts val="0"/>
                        </a:spcAft>
                        <a:buNone/>
                      </a:pPr>
                      <a:r>
                        <a:rPr lang="en-US" sz="1100">
                          <a:solidFill>
                            <a:srgbClr val="000000"/>
                          </a:solidFill>
                          <a:latin typeface="Calibri"/>
                          <a:ea typeface="Calibri"/>
                          <a:cs typeface="Calibri"/>
                          <a:sym typeface="Calibri"/>
                        </a:rPr>
                        <a:t>28th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spcBef>
                          <a:spcPts val="0"/>
                        </a:spcBef>
                        <a:spcAft>
                          <a:spcPts val="0"/>
                        </a:spcAft>
                        <a:buNone/>
                      </a:pPr>
                      <a:r>
                        <a:t/>
                      </a:r>
                      <a:endParaRPr sz="1800"/>
                    </a:p>
                  </a:txBody>
                  <a:tcPr marT="9525" marB="0" marR="68575" marL="68575">
                    <a:lnL cap="flat" cmpd="sng" w="12700">
                      <a:solidFill>
                        <a:schemeClr val="dk1"/>
                      </a:solidFill>
                      <a:prstDash val="solid"/>
                      <a:round/>
                      <a:headEnd len="sm" w="sm" type="none"/>
                      <a:tailEnd len="sm" w="sm" type="none"/>
                    </a:lnL>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r>
              <a:tr h="371750">
                <a:tc>
                  <a:txBody>
                    <a:bodyPr/>
                    <a:lstStyle/>
                    <a:p>
                      <a:pPr indent="0" lvl="0" marL="0" marR="0" rtl="0" algn="l">
                        <a:lnSpc>
                          <a:spcPct val="120454"/>
                        </a:lnSpc>
                        <a:spcBef>
                          <a:spcPts val="0"/>
                        </a:spcBef>
                        <a:spcAft>
                          <a:spcPts val="0"/>
                        </a:spcAft>
                        <a:buNone/>
                      </a:pPr>
                      <a:r>
                        <a:rPr lang="en-US" sz="1100">
                          <a:solidFill>
                            <a:srgbClr val="000000"/>
                          </a:solidFill>
                          <a:latin typeface="Calibri"/>
                          <a:ea typeface="Calibri"/>
                          <a:cs typeface="Calibri"/>
                          <a:sym typeface="Calibri"/>
                        </a:rPr>
                        <a:t>Technical Workshop for CRC</a:t>
                      </a:r>
                      <a:endParaRPr sz="1100">
                        <a:latin typeface="Calibri"/>
                        <a:ea typeface="Calibri"/>
                        <a:cs typeface="Calibri"/>
                        <a:sym typeface="Calibri"/>
                      </a:endParaRPr>
                    </a:p>
                  </a:txBody>
                  <a:tcPr marT="9525" marB="0" marR="68575" marL="68575">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20454"/>
                        </a:lnSpc>
                        <a:spcBef>
                          <a:spcPts val="0"/>
                        </a:spcBef>
                        <a:spcAft>
                          <a:spcPts val="0"/>
                        </a:spcAft>
                        <a:buNone/>
                      </a:pPr>
                      <a:r>
                        <a:rPr lang="en-US" sz="1100">
                          <a:solidFill>
                            <a:srgbClr val="000000"/>
                          </a:solidFill>
                          <a:latin typeface="Calibri"/>
                          <a:ea typeface="Calibri"/>
                          <a:cs typeface="Calibri"/>
                          <a:sym typeface="Calibri"/>
                        </a:rPr>
                        <a:t>Two days Technical session was held to capacitate CRC members on the CR process.</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20454"/>
                        </a:lnSpc>
                        <a:spcBef>
                          <a:spcPts val="0"/>
                        </a:spcBef>
                        <a:spcAft>
                          <a:spcPts val="0"/>
                        </a:spcAft>
                        <a:buNone/>
                      </a:pPr>
                      <a:r>
                        <a:t/>
                      </a:r>
                      <a:endParaRPr sz="1100">
                        <a:solidFill>
                          <a:srgbClr val="000000"/>
                        </a:solidFill>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rPr lang="en-US" sz="1300">
                          <a:latin typeface="Arial"/>
                          <a:ea typeface="Arial"/>
                          <a:cs typeface="Arial"/>
                          <a:sym typeface="Arial"/>
                        </a:rPr>
                        <a:t>7</a:t>
                      </a:r>
                      <a:r>
                        <a:rPr baseline="30000" lang="en-US" sz="1300">
                          <a:latin typeface="Arial"/>
                          <a:ea typeface="Arial"/>
                          <a:cs typeface="Arial"/>
                          <a:sym typeface="Arial"/>
                        </a:rPr>
                        <a:t>th</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spcBef>
                          <a:spcPts val="0"/>
                        </a:spcBef>
                        <a:spcAft>
                          <a:spcPts val="0"/>
                        </a:spcAft>
                        <a:buNone/>
                      </a:pPr>
                      <a:r>
                        <a:t/>
                      </a:r>
                      <a:endParaRPr sz="1800"/>
                    </a:p>
                  </a:txBody>
                  <a:tcPr marT="9525" marB="0" marR="68575" marL="68575">
                    <a:lnL cap="flat" cmpd="sng" w="12700">
                      <a:solidFill>
                        <a:schemeClr val="dk1"/>
                      </a:solidFill>
                      <a:prstDash val="solid"/>
                      <a:round/>
                      <a:headEnd len="sm" w="sm" type="none"/>
                      <a:tailEnd len="sm" w="sm" type="none"/>
                    </a:lnL>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r>
              <a:tr h="260875">
                <a:tc>
                  <a:txBody>
                    <a:bodyPr/>
                    <a:lstStyle/>
                    <a:p>
                      <a:pPr indent="0" lvl="0" marL="0" marR="0" rtl="0" algn="l">
                        <a:lnSpc>
                          <a:spcPct val="120454"/>
                        </a:lnSpc>
                        <a:spcBef>
                          <a:spcPts val="0"/>
                        </a:spcBef>
                        <a:spcAft>
                          <a:spcPts val="0"/>
                        </a:spcAft>
                        <a:buNone/>
                      </a:pPr>
                      <a:r>
                        <a:t/>
                      </a:r>
                      <a:endParaRPr sz="1100">
                        <a:solidFill>
                          <a:srgbClr val="000000"/>
                        </a:solidFill>
                        <a:latin typeface="Calibri"/>
                        <a:ea typeface="Calibri"/>
                        <a:cs typeface="Calibri"/>
                        <a:sym typeface="Calibri"/>
                      </a:endParaRPr>
                    </a:p>
                  </a:txBody>
                  <a:tcPr marT="9525" marB="0" marR="68575" marL="68575">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20454"/>
                        </a:lnSpc>
                        <a:spcBef>
                          <a:spcPts val="0"/>
                        </a:spcBef>
                        <a:spcAft>
                          <a:spcPts val="0"/>
                        </a:spcAft>
                        <a:buNone/>
                      </a:pPr>
                      <a:r>
                        <a:rPr lang="en-US" sz="1100">
                          <a:solidFill>
                            <a:srgbClr val="000000"/>
                          </a:solidFill>
                          <a:latin typeface="Calibri"/>
                          <a:ea typeface="Calibri"/>
                          <a:cs typeface="Calibri"/>
                          <a:sym typeface="Calibri"/>
                        </a:rPr>
                        <a:t>Task and Out Reach strategies developed for sub- committees</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20454"/>
                        </a:lnSpc>
                        <a:spcBef>
                          <a:spcPts val="0"/>
                        </a:spcBef>
                        <a:spcAft>
                          <a:spcPts val="0"/>
                        </a:spcAft>
                        <a:buNone/>
                      </a:pPr>
                      <a:r>
                        <a:t/>
                      </a:r>
                      <a:endParaRPr sz="1100">
                        <a:solidFill>
                          <a:srgbClr val="000000"/>
                        </a:solidFill>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rPr lang="en-US" sz="1300">
                          <a:latin typeface="Arial"/>
                          <a:ea typeface="Arial"/>
                          <a:cs typeface="Arial"/>
                          <a:sym typeface="Arial"/>
                        </a:rPr>
                        <a:t>7</a:t>
                      </a:r>
                      <a:r>
                        <a:rPr baseline="30000" lang="en-US" sz="1300">
                          <a:latin typeface="Arial"/>
                          <a:ea typeface="Arial"/>
                          <a:cs typeface="Arial"/>
                          <a:sym typeface="Arial"/>
                        </a:rPr>
                        <a:t>th</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spcBef>
                          <a:spcPts val="0"/>
                        </a:spcBef>
                        <a:spcAft>
                          <a:spcPts val="0"/>
                        </a:spcAft>
                        <a:buNone/>
                      </a:pPr>
                      <a:r>
                        <a:t/>
                      </a:r>
                      <a:endParaRPr sz="1800"/>
                    </a:p>
                  </a:txBody>
                  <a:tcPr marT="9525" marB="0" marR="68575" marL="68575">
                    <a:lnL cap="flat" cmpd="sng" w="12700">
                      <a:solidFill>
                        <a:schemeClr val="dk1"/>
                      </a:solidFill>
                      <a:prstDash val="solid"/>
                      <a:round/>
                      <a:headEnd len="sm" w="sm" type="none"/>
                      <a:tailEnd len="sm" w="sm" type="none"/>
                    </a:lnL>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r>
              <a:tr h="482650">
                <a:tc>
                  <a:txBody>
                    <a:bodyPr/>
                    <a:lstStyle/>
                    <a:p>
                      <a:pPr indent="0" lvl="0" marL="0" marR="0" rtl="0" algn="l">
                        <a:lnSpc>
                          <a:spcPct val="120454"/>
                        </a:lnSpc>
                        <a:spcBef>
                          <a:spcPts val="0"/>
                        </a:spcBef>
                        <a:spcAft>
                          <a:spcPts val="0"/>
                        </a:spcAft>
                        <a:buNone/>
                      </a:pPr>
                      <a:r>
                        <a:rPr lang="en-US" sz="1100">
                          <a:solidFill>
                            <a:srgbClr val="000000"/>
                          </a:solidFill>
                          <a:latin typeface="Calibri"/>
                          <a:ea typeface="Calibri"/>
                          <a:cs typeface="Calibri"/>
                          <a:sym typeface="Calibri"/>
                        </a:rPr>
                        <a:t>Media engagement on Constitutional Review process</a:t>
                      </a:r>
                      <a:endParaRPr sz="1100">
                        <a:latin typeface="Calibri"/>
                        <a:ea typeface="Calibri"/>
                        <a:cs typeface="Calibri"/>
                        <a:sym typeface="Calibri"/>
                      </a:endParaRPr>
                    </a:p>
                  </a:txBody>
                  <a:tcPr marT="9525" marB="0" marR="68575" marL="68575">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20454"/>
                        </a:lnSpc>
                        <a:spcBef>
                          <a:spcPts val="0"/>
                        </a:spcBef>
                        <a:spcAft>
                          <a:spcPts val="0"/>
                        </a:spcAft>
                        <a:buNone/>
                      </a:pPr>
                      <a:r>
                        <a:rPr lang="en-US" sz="1100">
                          <a:solidFill>
                            <a:srgbClr val="000000"/>
                          </a:solidFill>
                          <a:latin typeface="Calibri"/>
                          <a:ea typeface="Calibri"/>
                          <a:cs typeface="Calibri"/>
                          <a:sym typeface="Calibri"/>
                        </a:rPr>
                        <a:t>One day session was held with sixty media practitioners to strengthen capacity in constitutional reporting</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20454"/>
                        </a:lnSpc>
                        <a:spcBef>
                          <a:spcPts val="0"/>
                        </a:spcBef>
                        <a:spcAft>
                          <a:spcPts val="0"/>
                        </a:spcAft>
                        <a:buNone/>
                      </a:pPr>
                      <a:r>
                        <a:t/>
                      </a:r>
                      <a:endParaRPr sz="1100">
                        <a:solidFill>
                          <a:srgbClr val="000000"/>
                        </a:solidFill>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rPr lang="en-US" sz="1300">
                          <a:latin typeface="Arial"/>
                          <a:ea typeface="Arial"/>
                          <a:cs typeface="Arial"/>
                          <a:sym typeface="Arial"/>
                        </a:rPr>
                        <a:t>11</a:t>
                      </a:r>
                      <a:r>
                        <a:rPr baseline="30000" lang="en-US" sz="1300">
                          <a:latin typeface="Arial"/>
                          <a:ea typeface="Arial"/>
                          <a:cs typeface="Arial"/>
                          <a:sym typeface="Arial"/>
                        </a:rPr>
                        <a:t>th</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r>
              <a:tr h="445675">
                <a:tc>
                  <a:txBody>
                    <a:bodyPr/>
                    <a:lstStyle/>
                    <a:p>
                      <a:pPr indent="0" lvl="0" marL="0" marR="0" rtl="0" algn="l">
                        <a:lnSpc>
                          <a:spcPct val="120454"/>
                        </a:lnSpc>
                        <a:spcBef>
                          <a:spcPts val="0"/>
                        </a:spcBef>
                        <a:spcAft>
                          <a:spcPts val="0"/>
                        </a:spcAft>
                        <a:buNone/>
                      </a:pPr>
                      <a:r>
                        <a:rPr lang="en-US" sz="1100">
                          <a:solidFill>
                            <a:srgbClr val="000000"/>
                          </a:solidFill>
                          <a:latin typeface="Calibri"/>
                          <a:ea typeface="Calibri"/>
                          <a:cs typeface="Calibri"/>
                          <a:sym typeface="Calibri"/>
                        </a:rPr>
                        <a:t>CRC planning session</a:t>
                      </a:r>
                      <a:endParaRPr sz="1100">
                        <a:latin typeface="Calibri"/>
                        <a:ea typeface="Calibri"/>
                        <a:cs typeface="Calibri"/>
                        <a:sym typeface="Calibri"/>
                      </a:endParaRPr>
                    </a:p>
                  </a:txBody>
                  <a:tcPr marT="9525" marB="0" marR="68575" marL="68575">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20454"/>
                        </a:lnSpc>
                        <a:spcBef>
                          <a:spcPts val="0"/>
                        </a:spcBef>
                        <a:spcAft>
                          <a:spcPts val="0"/>
                        </a:spcAft>
                        <a:buNone/>
                      </a:pPr>
                      <a:r>
                        <a:rPr lang="en-US" sz="1100">
                          <a:solidFill>
                            <a:srgbClr val="000000"/>
                          </a:solidFill>
                          <a:latin typeface="Calibri"/>
                          <a:ea typeface="Calibri"/>
                          <a:cs typeface="Calibri"/>
                          <a:sym typeface="Calibri"/>
                        </a:rPr>
                        <a:t>CRC Plenary session held to consolidate sub- committee outreach and public consultation plans</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20454"/>
                        </a:lnSpc>
                        <a:spcBef>
                          <a:spcPts val="0"/>
                        </a:spcBef>
                        <a:spcAft>
                          <a:spcPts val="0"/>
                        </a:spcAft>
                        <a:buNone/>
                      </a:pPr>
                      <a:r>
                        <a:t/>
                      </a:r>
                      <a:endParaRPr sz="1100">
                        <a:solidFill>
                          <a:srgbClr val="000000"/>
                        </a:solidFill>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c>
                  <a:txBody>
                    <a:bodyPr/>
                    <a:lstStyle/>
                    <a:p>
                      <a:pPr indent="0" lvl="0" marL="0" marR="0" rtl="0" algn="l">
                        <a:lnSpc>
                          <a:spcPct val="115000"/>
                        </a:lnSpc>
                        <a:spcBef>
                          <a:spcPts val="0"/>
                        </a:spcBef>
                        <a:spcAft>
                          <a:spcPts val="0"/>
                        </a:spcAft>
                        <a:buNone/>
                      </a:pPr>
                      <a:r>
                        <a:rPr lang="en-US" sz="1300">
                          <a:latin typeface="Arial"/>
                          <a:ea typeface="Arial"/>
                          <a:cs typeface="Arial"/>
                          <a:sym typeface="Arial"/>
                        </a:rPr>
                        <a:t>14</a:t>
                      </a:r>
                      <a:r>
                        <a:rPr baseline="30000" lang="en-US" sz="1300">
                          <a:latin typeface="Arial"/>
                          <a:ea typeface="Arial"/>
                          <a:cs typeface="Arial"/>
                          <a:sym typeface="Arial"/>
                        </a:rPr>
                        <a:t>th</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solidFill>
                      <a:schemeClr val="lt2"/>
                    </a:solidFill>
                  </a:tcPr>
                </a:tc>
              </a:tr>
              <a:tr h="260875">
                <a:tc>
                  <a:txBody>
                    <a:bodyPr/>
                    <a:lstStyle/>
                    <a:p>
                      <a:pPr indent="0" lvl="0" marL="0" marR="0" rtl="0" algn="l">
                        <a:lnSpc>
                          <a:spcPct val="120454"/>
                        </a:lnSpc>
                        <a:spcBef>
                          <a:spcPts val="0"/>
                        </a:spcBef>
                        <a:spcAft>
                          <a:spcPts val="0"/>
                        </a:spcAft>
                        <a:buNone/>
                      </a:pPr>
                      <a:r>
                        <a:rPr lang="en-US" sz="1100">
                          <a:solidFill>
                            <a:srgbClr val="000000"/>
                          </a:solidFill>
                          <a:latin typeface="Calibri"/>
                          <a:ea typeface="Calibri"/>
                          <a:cs typeface="Calibri"/>
                          <a:sym typeface="Calibri"/>
                        </a:rPr>
                        <a:t>CRC Plenary session</a:t>
                      </a:r>
                      <a:endParaRPr sz="1100">
                        <a:latin typeface="Calibri"/>
                        <a:ea typeface="Calibri"/>
                        <a:cs typeface="Calibri"/>
                        <a:sym typeface="Calibri"/>
                      </a:endParaRPr>
                    </a:p>
                  </a:txBody>
                  <a:tcPr marT="9525" marB="0" marR="68575" marL="68575">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solidFill>
                      <a:schemeClr val="lt2"/>
                    </a:solidFill>
                  </a:tcPr>
                </a:tc>
                <a:tc>
                  <a:txBody>
                    <a:bodyPr/>
                    <a:lstStyle/>
                    <a:p>
                      <a:pPr indent="0" lvl="0" marL="0" marR="0" rtl="0" algn="l">
                        <a:lnSpc>
                          <a:spcPct val="120454"/>
                        </a:lnSpc>
                        <a:spcBef>
                          <a:spcPts val="0"/>
                        </a:spcBef>
                        <a:spcAft>
                          <a:spcPts val="0"/>
                        </a:spcAft>
                        <a:buNone/>
                      </a:pPr>
                      <a:r>
                        <a:rPr lang="en-US" sz="1100">
                          <a:solidFill>
                            <a:srgbClr val="000000"/>
                          </a:solidFill>
                          <a:latin typeface="Calibri"/>
                          <a:ea typeface="Calibri"/>
                          <a:cs typeface="Calibri"/>
                          <a:sym typeface="Calibri"/>
                        </a:rPr>
                        <a:t>CRC held plenary session to prepare for outreach activities</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solidFill>
                      <a:schemeClr val="lt2"/>
                    </a:solidFill>
                  </a:tcPr>
                </a:tc>
                <a:tc>
                  <a:txBody>
                    <a:bodyPr/>
                    <a:lstStyle/>
                    <a:p>
                      <a:pPr indent="0" lvl="0" marL="0" marR="0" rtl="0" algn="l">
                        <a:lnSpc>
                          <a:spcPct val="120454"/>
                        </a:lnSpc>
                        <a:spcBef>
                          <a:spcPts val="0"/>
                        </a:spcBef>
                        <a:spcAft>
                          <a:spcPts val="0"/>
                        </a:spcAft>
                        <a:buNone/>
                      </a:pPr>
                      <a:r>
                        <a:t/>
                      </a:r>
                      <a:endParaRPr sz="1100">
                        <a:solidFill>
                          <a:srgbClr val="000000"/>
                        </a:solidFill>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solidFill>
                      <a:schemeClr val="lt2"/>
                    </a:solidFill>
                  </a:tcPr>
                </a:tc>
                <a:tc>
                  <a:txBody>
                    <a:bodyPr/>
                    <a:lstStyle/>
                    <a:p>
                      <a:pPr indent="0" lvl="0" marL="0" marR="0" rtl="0" algn="l">
                        <a:lnSpc>
                          <a:spcPct val="115000"/>
                        </a:lnSpc>
                        <a:spcBef>
                          <a:spcPts val="0"/>
                        </a:spcBef>
                        <a:spcAft>
                          <a:spcPts val="0"/>
                        </a:spcAft>
                        <a:buNone/>
                      </a:pPr>
                      <a:r>
                        <a:t/>
                      </a:r>
                      <a:endParaRPr sz="1300">
                        <a:latin typeface="Arial"/>
                        <a:ea typeface="Arial"/>
                        <a:cs typeface="Arial"/>
                        <a:sym typeface="Arial"/>
                      </a:endParaRPr>
                    </a:p>
                  </a:txBody>
                  <a:tcPr marT="9525"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solidFill>
                      <a:schemeClr val="lt2"/>
                    </a:solidFill>
                  </a:tcPr>
                </a:tc>
                <a:tc>
                  <a:txBody>
                    <a:bodyPr/>
                    <a:lstStyle/>
                    <a:p>
                      <a:pPr indent="0" lvl="0" marL="0" marR="0" rtl="0" algn="l">
                        <a:lnSpc>
                          <a:spcPct val="115000"/>
                        </a:lnSpc>
                        <a:spcBef>
                          <a:spcPts val="0"/>
                        </a:spcBef>
                        <a:spcAft>
                          <a:spcPts val="0"/>
                        </a:spcAft>
                        <a:buNone/>
                      </a:pPr>
                      <a:r>
                        <a:rPr lang="en-US" sz="1300">
                          <a:latin typeface="Arial"/>
                          <a:ea typeface="Arial"/>
                          <a:cs typeface="Arial"/>
                          <a:sym typeface="Arial"/>
                        </a:rPr>
                        <a:t>28</a:t>
                      </a:r>
                      <a:r>
                        <a:rPr baseline="30000" lang="en-US" sz="1300">
                          <a:latin typeface="Arial"/>
                          <a:ea typeface="Arial"/>
                          <a:cs typeface="Arial"/>
                          <a:sym typeface="Arial"/>
                        </a:rPr>
                        <a:t>th</a:t>
                      </a:r>
                      <a:r>
                        <a:rPr lang="en-US" sz="1300">
                          <a:latin typeface="Arial"/>
                          <a:ea typeface="Arial"/>
                          <a:cs typeface="Arial"/>
                          <a:sym typeface="Arial"/>
                        </a:rPr>
                        <a:t> </a:t>
                      </a:r>
                      <a:endParaRPr sz="1100">
                        <a:latin typeface="Calibri"/>
                        <a:ea typeface="Calibri"/>
                        <a:cs typeface="Calibri"/>
                        <a:sym typeface="Calibri"/>
                      </a:endParaRPr>
                    </a:p>
                  </a:txBody>
                  <a:tcPr marT="9525" marB="0" marR="68575" marL="68575">
                    <a:lnL cap="flat" cmpd="sng" w="12700">
                      <a:solidFill>
                        <a:schemeClr val="dk1"/>
                      </a:solidFill>
                      <a:prstDash val="solid"/>
                      <a:round/>
                      <a:headEnd len="sm" w="sm" type="none"/>
                      <a:tailEnd len="sm" w="sm" type="none"/>
                    </a:lnL>
                    <a:lnT cap="flat" cmpd="sng" w="12700">
                      <a:solidFill>
                        <a:schemeClr val="dk1"/>
                      </a:solidFill>
                      <a:prstDash val="solid"/>
                      <a:round/>
                      <a:headEnd len="sm" w="sm" type="none"/>
                      <a:tailEnd len="sm" w="sm" type="none"/>
                    </a:lnT>
                    <a:solidFill>
                      <a:schemeClr val="lt2"/>
                    </a:solidFill>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4400"/>
              <a:buFont typeface="Calibri"/>
              <a:buNone/>
            </a:pPr>
            <a:r>
              <a:rPr lang="en-US"/>
              <a:t>OTHER ACTIVITIES</a:t>
            </a:r>
            <a:endParaRPr/>
          </a:p>
        </p:txBody>
      </p:sp>
      <p:sp>
        <p:nvSpPr>
          <p:cNvPr id="120" name="Google Shape;120;p1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chemeClr val="dk1"/>
              </a:buClr>
              <a:buSzPts val="2480"/>
              <a:buChar char="•"/>
            </a:pPr>
            <a:r>
              <a:rPr lang="en-US" sz="2480">
                <a:latin typeface="Calibri"/>
                <a:ea typeface="Calibri"/>
                <a:cs typeface="Calibri"/>
                <a:sym typeface="Calibri"/>
              </a:rPr>
              <a:t>Secretariat has been set up.</a:t>
            </a:r>
            <a:endParaRPr/>
          </a:p>
          <a:p>
            <a:pPr indent="-342900" lvl="0" marL="342900" rtl="0" algn="l">
              <a:lnSpc>
                <a:spcPct val="80000"/>
              </a:lnSpc>
              <a:spcBef>
                <a:spcPts val="496"/>
              </a:spcBef>
              <a:spcAft>
                <a:spcPts val="0"/>
              </a:spcAft>
              <a:buClr>
                <a:schemeClr val="dk1"/>
              </a:buClr>
              <a:buSzPts val="2480"/>
              <a:buChar char="•"/>
            </a:pPr>
            <a:r>
              <a:rPr lang="en-US" sz="2480">
                <a:latin typeface="Calibri"/>
                <a:ea typeface="Calibri"/>
                <a:cs typeface="Calibri"/>
                <a:sym typeface="Calibri"/>
              </a:rPr>
              <a:t>Equipment and furniture procured for the review process.</a:t>
            </a:r>
            <a:endParaRPr/>
          </a:p>
          <a:p>
            <a:pPr indent="-342900" lvl="0" marL="342900" rtl="0" algn="l">
              <a:lnSpc>
                <a:spcPct val="80000"/>
              </a:lnSpc>
              <a:spcBef>
                <a:spcPts val="496"/>
              </a:spcBef>
              <a:spcAft>
                <a:spcPts val="0"/>
              </a:spcAft>
              <a:buClr>
                <a:schemeClr val="dk1"/>
              </a:buClr>
              <a:buSzPts val="2480"/>
              <a:buChar char="•"/>
            </a:pPr>
            <a:r>
              <a:rPr lang="en-US" sz="2480">
                <a:latin typeface="Calibri"/>
                <a:ea typeface="Calibri"/>
                <a:cs typeface="Calibri"/>
                <a:sym typeface="Calibri"/>
              </a:rPr>
              <a:t>Eleven vehicles have been procured by Government to provide mobility for CRC and they will be delivered today.</a:t>
            </a:r>
            <a:endParaRPr/>
          </a:p>
          <a:p>
            <a:pPr indent="-342900" lvl="0" marL="342900" rtl="0" algn="l">
              <a:lnSpc>
                <a:spcPct val="80000"/>
              </a:lnSpc>
              <a:spcBef>
                <a:spcPts val="496"/>
              </a:spcBef>
              <a:spcAft>
                <a:spcPts val="0"/>
              </a:spcAft>
              <a:buClr>
                <a:schemeClr val="dk1"/>
              </a:buClr>
              <a:buSzPts val="2480"/>
              <a:buChar char="•"/>
            </a:pPr>
            <a:r>
              <a:rPr lang="en-US" sz="2480">
                <a:latin typeface="Calibri"/>
                <a:ea typeface="Calibri"/>
                <a:cs typeface="Calibri"/>
                <a:sym typeface="Calibri"/>
              </a:rPr>
              <a:t>Eleven Researchers have been assigned to provide technical support to CRC.</a:t>
            </a:r>
            <a:endParaRPr/>
          </a:p>
          <a:p>
            <a:pPr indent="-342900" lvl="0" marL="342900" rtl="0" algn="l">
              <a:lnSpc>
                <a:spcPct val="80000"/>
              </a:lnSpc>
              <a:spcBef>
                <a:spcPts val="496"/>
              </a:spcBef>
              <a:spcAft>
                <a:spcPts val="0"/>
              </a:spcAft>
              <a:buClr>
                <a:schemeClr val="dk1"/>
              </a:buClr>
              <a:buSzPts val="2480"/>
              <a:buChar char="•"/>
            </a:pPr>
            <a:r>
              <a:rPr lang="en-US" sz="2480">
                <a:latin typeface="Calibri"/>
                <a:ea typeface="Calibri"/>
                <a:cs typeface="Calibri"/>
                <a:sym typeface="Calibri"/>
              </a:rPr>
              <a:t>Along the fringes of its work, CRC has supported CSOs and other governance institutions to host several activities to command attention to the review process and clarify issues in order to encourage citizen’s partition.</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3959"/>
              <a:buFont typeface="Calibri"/>
              <a:buNone/>
            </a:pPr>
            <a:br>
              <a:rPr lang="en-US" sz="3959"/>
            </a:br>
            <a:br>
              <a:rPr lang="en-US" sz="3959"/>
            </a:br>
            <a:br>
              <a:rPr lang="en-US" sz="3959"/>
            </a:br>
            <a:br>
              <a:rPr lang="en-US" sz="3959"/>
            </a:br>
            <a:br>
              <a:rPr lang="en-US" sz="3959"/>
            </a:br>
            <a:br>
              <a:rPr lang="en-US" sz="3959"/>
            </a:br>
            <a:br>
              <a:rPr lang="en-US" sz="3959"/>
            </a:br>
            <a:br>
              <a:rPr lang="en-US" sz="3959"/>
            </a:br>
            <a:r>
              <a:rPr lang="en-US" sz="3959"/>
              <a:t> </a:t>
            </a:r>
            <a:r>
              <a:rPr b="1" lang="en-US" sz="6480"/>
              <a:t>NEW WORK PLANS</a:t>
            </a:r>
            <a:endParaRPr b="1" sz="6480"/>
          </a:p>
        </p:txBody>
      </p:sp>
      <p:sp>
        <p:nvSpPr>
          <p:cNvPr id="126" name="Google Shape;126;p1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139700" lvl="0" marL="342900" rtl="0" algn="l">
              <a:spcBef>
                <a:spcPts val="0"/>
              </a:spcBef>
              <a:spcAft>
                <a:spcPts val="0"/>
              </a:spcAft>
              <a:buClr>
                <a:schemeClr val="dk1"/>
              </a:buClr>
              <a:buSzPts val="3200"/>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2400"/>
              <a:buFont typeface="Calibri"/>
              <a:buNone/>
            </a:pPr>
            <a:r>
              <a:rPr b="1" lang="en-US" sz="2400"/>
              <a:t>Geographical Outreach Consultation Plan</a:t>
            </a:r>
            <a:br>
              <a:rPr b="1" lang="en-US" sz="2400"/>
            </a:br>
            <a:r>
              <a:rPr b="1" lang="en-US" sz="2400"/>
              <a:t>Information, Education and Communication Sub-Committee</a:t>
            </a:r>
            <a:endParaRPr b="1" sz="2400"/>
          </a:p>
        </p:txBody>
      </p:sp>
      <p:pic>
        <p:nvPicPr>
          <p:cNvPr id="133" name="Google Shape;133;p20"/>
          <p:cNvPicPr preferRelativeResize="0"/>
          <p:nvPr>
            <p:ph idx="1" type="body"/>
          </p:nvPr>
        </p:nvPicPr>
        <p:blipFill rotWithShape="1">
          <a:blip r:embed="rId3">
            <a:alphaModFix/>
          </a:blip>
          <a:srcRect b="0" l="0" r="0" t="0"/>
          <a:stretch/>
        </p:blipFill>
        <p:spPr>
          <a:xfrm>
            <a:off x="4495800" y="1447800"/>
            <a:ext cx="4438077" cy="5029200"/>
          </a:xfrm>
          <a:prstGeom prst="rect">
            <a:avLst/>
          </a:prstGeom>
          <a:noFill/>
          <a:ln>
            <a:noFill/>
          </a:ln>
        </p:spPr>
      </p:pic>
      <p:graphicFrame>
        <p:nvGraphicFramePr>
          <p:cNvPr id="134" name="Google Shape;134;p20"/>
          <p:cNvGraphicFramePr/>
          <p:nvPr/>
        </p:nvGraphicFramePr>
        <p:xfrm>
          <a:off x="228600" y="1524000"/>
          <a:ext cx="3000000" cy="3000000"/>
        </p:xfrm>
        <a:graphic>
          <a:graphicData uri="http://schemas.openxmlformats.org/drawingml/2006/table">
            <a:tbl>
              <a:tblPr>
                <a:noFill/>
                <a:tableStyleId>{72DCB472-14F4-42DE-9347-0A366EF4E71D}</a:tableStyleId>
              </a:tblPr>
              <a:tblGrid>
                <a:gridCol w="484900"/>
                <a:gridCol w="1731825"/>
                <a:gridCol w="1593275"/>
              </a:tblGrid>
              <a:tr h="290825">
                <a:tc>
                  <a:txBody>
                    <a:bodyPr/>
                    <a:lstStyle/>
                    <a:p>
                      <a:pPr indent="0" lvl="0" marL="0" marR="0" rtl="0" algn="ctr">
                        <a:lnSpc>
                          <a:spcPct val="115000"/>
                        </a:lnSpc>
                        <a:spcBef>
                          <a:spcPts val="0"/>
                        </a:spcBef>
                        <a:spcAft>
                          <a:spcPts val="0"/>
                        </a:spcAft>
                        <a:buNone/>
                      </a:pPr>
                      <a:r>
                        <a:rPr b="1" lang="en-US" sz="1000">
                          <a:latin typeface="Calibri"/>
                          <a:ea typeface="Calibri"/>
                          <a:cs typeface="Calibri"/>
                          <a:sym typeface="Calibri"/>
                        </a:rPr>
                        <a:t>Code</a:t>
                      </a:r>
                      <a:endParaRPr sz="1000">
                        <a:latin typeface="Calibri"/>
                        <a:ea typeface="Calibri"/>
                        <a:cs typeface="Calibri"/>
                        <a:sym typeface="Calibri"/>
                      </a:endParaRPr>
                    </a:p>
                  </a:txBody>
                  <a:tcPr marT="0" marB="0" marR="53400" marL="534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A6A6A6"/>
                    </a:solidFill>
                  </a:tcPr>
                </a:tc>
                <a:tc>
                  <a:txBody>
                    <a:bodyPr/>
                    <a:lstStyle/>
                    <a:p>
                      <a:pPr indent="0" lvl="0" marL="0" marR="0" rtl="0" algn="ctr">
                        <a:lnSpc>
                          <a:spcPct val="115000"/>
                        </a:lnSpc>
                        <a:spcBef>
                          <a:spcPts val="0"/>
                        </a:spcBef>
                        <a:spcAft>
                          <a:spcPts val="0"/>
                        </a:spcAft>
                        <a:buNone/>
                      </a:pPr>
                      <a:r>
                        <a:rPr b="1" lang="en-US" sz="1000">
                          <a:latin typeface="Calibri"/>
                          <a:ea typeface="Calibri"/>
                          <a:cs typeface="Calibri"/>
                          <a:sym typeface="Calibri"/>
                        </a:rPr>
                        <a:t>Target Group/Stakeholders</a:t>
                      </a:r>
                      <a:endParaRPr sz="1000">
                        <a:latin typeface="Calibri"/>
                        <a:ea typeface="Calibri"/>
                        <a:cs typeface="Calibri"/>
                        <a:sym typeface="Calibri"/>
                      </a:endParaRPr>
                    </a:p>
                  </a:txBody>
                  <a:tcPr marT="0" marB="0" marR="53400" marL="534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A6A6A6"/>
                    </a:solidFill>
                  </a:tcPr>
                </a:tc>
                <a:tc>
                  <a:txBody>
                    <a:bodyPr/>
                    <a:lstStyle/>
                    <a:p>
                      <a:pPr indent="0" lvl="0" marL="0" marR="0" rtl="0" algn="ctr">
                        <a:lnSpc>
                          <a:spcPct val="115000"/>
                        </a:lnSpc>
                        <a:spcBef>
                          <a:spcPts val="0"/>
                        </a:spcBef>
                        <a:spcAft>
                          <a:spcPts val="0"/>
                        </a:spcAft>
                        <a:buNone/>
                      </a:pPr>
                      <a:r>
                        <a:rPr b="1" lang="en-US" sz="1000">
                          <a:latin typeface="Calibri"/>
                          <a:ea typeface="Calibri"/>
                          <a:cs typeface="Calibri"/>
                          <a:sym typeface="Calibri"/>
                        </a:rPr>
                        <a:t>Task/Consultation Theme</a:t>
                      </a:r>
                      <a:endParaRPr sz="1000">
                        <a:latin typeface="Calibri"/>
                        <a:ea typeface="Calibri"/>
                        <a:cs typeface="Calibri"/>
                        <a:sym typeface="Calibri"/>
                      </a:endParaRPr>
                    </a:p>
                  </a:txBody>
                  <a:tcPr marT="0" marB="0" marR="53400" marL="534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A6A6A6"/>
                    </a:solidFill>
                  </a:tcPr>
                </a:tc>
              </a:tr>
              <a:tr h="59997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A</a:t>
                      </a:r>
                      <a:endParaRPr/>
                    </a:p>
                  </a:txBody>
                  <a:tcPr marT="0" marB="0" marR="53400" marL="534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Ministries of Education, Youth and Sports, Information and Communication</a:t>
                      </a:r>
                      <a:endParaRPr/>
                    </a:p>
                  </a:txBody>
                  <a:tcPr marT="0" marB="0" marR="53400" marL="534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rowSpan="8">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Civic Education (includes sensitization on radio, television, drama, music)</a:t>
                      </a:r>
                      <a:endParaRPr/>
                    </a:p>
                    <a:p>
                      <a:pPr indent="0" lvl="0" marL="0" marR="0" rtl="0" algn="ctr">
                        <a:lnSpc>
                          <a:spcPct val="115000"/>
                        </a:lnSpc>
                        <a:spcBef>
                          <a:spcPts val="0"/>
                        </a:spcBef>
                        <a:spcAft>
                          <a:spcPts val="0"/>
                        </a:spcAft>
                        <a:buNone/>
                      </a:pPr>
                      <a:r>
                        <a:rPr lang="en-US" sz="1000">
                          <a:latin typeface="Calibri"/>
                          <a:ea typeface="Calibri"/>
                          <a:cs typeface="Calibri"/>
                          <a:sym typeface="Calibri"/>
                        </a:rPr>
                        <a:t>Consultation with different institutions on educational constraints (Students, Lecturers, Teachers), their contribution towards the constitutional review. Meeting various communities on the importance of education of the girl child.</a:t>
                      </a:r>
                      <a:endParaRPr/>
                    </a:p>
                    <a:p>
                      <a:pPr indent="0" lvl="0" marL="0" marR="0" rtl="0" algn="ctr">
                        <a:lnSpc>
                          <a:spcPct val="115000"/>
                        </a:lnSpc>
                        <a:spcBef>
                          <a:spcPts val="0"/>
                        </a:spcBef>
                        <a:spcAft>
                          <a:spcPts val="0"/>
                        </a:spcAft>
                        <a:buNone/>
                      </a:pPr>
                      <a:r>
                        <a:rPr lang="en-US" sz="1000">
                          <a:latin typeface="Calibri"/>
                          <a:ea typeface="Calibri"/>
                          <a:cs typeface="Calibri"/>
                          <a:sym typeface="Calibri"/>
                        </a:rPr>
                        <a:t>Consultation with traditional leaders, youth groups, women, children on their needs on the aspect of education.</a:t>
                      </a:r>
                      <a:endParaRPr/>
                    </a:p>
                    <a:p>
                      <a:pPr indent="0" lvl="0" marL="0" marR="0" rtl="0" algn="ctr">
                        <a:lnSpc>
                          <a:spcPct val="115000"/>
                        </a:lnSpc>
                        <a:spcBef>
                          <a:spcPts val="0"/>
                        </a:spcBef>
                        <a:spcAft>
                          <a:spcPts val="0"/>
                        </a:spcAft>
                        <a:buNone/>
                      </a:pPr>
                      <a:r>
                        <a:rPr lang="en-US" sz="1000">
                          <a:latin typeface="Calibri"/>
                          <a:ea typeface="Calibri"/>
                          <a:cs typeface="Calibri"/>
                          <a:sym typeface="Calibri"/>
                        </a:rPr>
                        <a:t>Debate on freedom of information with journalists, the print and electronic media in different communities</a:t>
                      </a:r>
                      <a:endParaRPr/>
                    </a:p>
                    <a:p>
                      <a:pPr indent="0" lvl="0" marL="0" marR="0" rtl="0" algn="ctr">
                        <a:lnSpc>
                          <a:spcPct val="115000"/>
                        </a:lnSpc>
                        <a:spcBef>
                          <a:spcPts val="0"/>
                        </a:spcBef>
                        <a:spcAft>
                          <a:spcPts val="0"/>
                        </a:spcAft>
                        <a:buNone/>
                      </a:pPr>
                      <a:r>
                        <a:rPr lang="en-US" sz="1000">
                          <a:latin typeface="Calibri"/>
                          <a:ea typeface="Calibri"/>
                          <a:cs typeface="Calibri"/>
                          <a:sym typeface="Calibri"/>
                        </a:rPr>
                        <a:t>Meeting stakeholders on their contribution towards the CRC</a:t>
                      </a:r>
                      <a:endParaRPr/>
                    </a:p>
                  </a:txBody>
                  <a:tcPr marT="0" marB="0" marR="53400" marL="534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59997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B</a:t>
                      </a:r>
                      <a:endParaRPr/>
                    </a:p>
                  </a:txBody>
                  <a:tcPr marT="0" marB="0" marR="53400" marL="534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City Council schools, Missionary assisted schools and council schools in the provinces</a:t>
                      </a:r>
                      <a:endParaRPr/>
                    </a:p>
                  </a:txBody>
                  <a:tcPr marT="0" marB="0" marR="53400" marL="534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44997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C</a:t>
                      </a:r>
                      <a:endParaRPr/>
                    </a:p>
                  </a:txBody>
                  <a:tcPr marT="0" marB="0" marR="53400" marL="534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Institutions includes Universities and Tertiary Institutions</a:t>
                      </a:r>
                      <a:endParaRPr/>
                    </a:p>
                  </a:txBody>
                  <a:tcPr marT="0" marB="0" marR="53400" marL="534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44997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D</a:t>
                      </a:r>
                      <a:endParaRPr/>
                    </a:p>
                  </a:txBody>
                  <a:tcPr marT="0" marB="0" marR="53400" marL="534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The Council of Principals and Head Teachers, Professors</a:t>
                      </a:r>
                      <a:endParaRPr/>
                    </a:p>
                  </a:txBody>
                  <a:tcPr marT="0" marB="0" marR="53400" marL="534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899950">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E</a:t>
                      </a:r>
                      <a:endParaRPr/>
                    </a:p>
                  </a:txBody>
                  <a:tcPr marT="0" marB="0" marR="53400" marL="534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Sierra Leone Teachers Union, West African Examination Council, Student Unions, Sierra Leone Deaf and Dumb Association</a:t>
                      </a:r>
                      <a:endParaRPr/>
                    </a:p>
                  </a:txBody>
                  <a:tcPr marT="0" marB="0" marR="53400" marL="534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899950">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F</a:t>
                      </a:r>
                      <a:endParaRPr/>
                    </a:p>
                  </a:txBody>
                  <a:tcPr marT="0" marB="0" marR="53400" marL="534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Independent Media Commission, Sierra Leone Association of Journalist, Print and Electronic Media, National Telecommunication</a:t>
                      </a:r>
                      <a:endParaRPr/>
                    </a:p>
                  </a:txBody>
                  <a:tcPr marT="0" marB="0" marR="53400" marL="534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59997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G</a:t>
                      </a:r>
                      <a:endParaRPr/>
                    </a:p>
                  </a:txBody>
                  <a:tcPr marT="0" marB="0" marR="53400" marL="534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Locals in different communities (including Youths, Children, Trade Union)</a:t>
                      </a:r>
                      <a:endParaRPr/>
                    </a:p>
                  </a:txBody>
                  <a:tcPr marT="0" marB="0" marR="53400" marL="534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16242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H</a:t>
                      </a:r>
                      <a:endParaRPr/>
                    </a:p>
                  </a:txBody>
                  <a:tcPr marT="0" marB="0" marR="53400" marL="534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Religious and Traditional</a:t>
                      </a:r>
                      <a:endParaRPr/>
                    </a:p>
                  </a:txBody>
                  <a:tcPr marT="0" marB="0" marR="53400" marL="534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2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2400"/>
              <a:buFont typeface="Calibri"/>
              <a:buNone/>
            </a:pPr>
            <a:r>
              <a:rPr b="1" lang="en-US" sz="2400"/>
              <a:t>Geographical Outreach Consultation Plan</a:t>
            </a:r>
            <a:br>
              <a:rPr b="1" lang="en-US" sz="2400"/>
            </a:br>
            <a:r>
              <a:rPr b="1" lang="en-US" sz="2400"/>
              <a:t>Legislative Sub-Committee</a:t>
            </a:r>
            <a:br>
              <a:rPr b="1" lang="en-US" sz="2400"/>
            </a:br>
            <a:endParaRPr b="1" sz="2400"/>
          </a:p>
        </p:txBody>
      </p:sp>
      <p:pic>
        <p:nvPicPr>
          <p:cNvPr id="140" name="Google Shape;140;p21"/>
          <p:cNvPicPr preferRelativeResize="0"/>
          <p:nvPr>
            <p:ph idx="1" type="body"/>
          </p:nvPr>
        </p:nvPicPr>
        <p:blipFill rotWithShape="1">
          <a:blip r:embed="rId3">
            <a:alphaModFix/>
          </a:blip>
          <a:srcRect b="0" l="0" r="0" t="0"/>
          <a:stretch/>
        </p:blipFill>
        <p:spPr>
          <a:xfrm>
            <a:off x="4553523" y="1143000"/>
            <a:ext cx="4590477" cy="5486400"/>
          </a:xfrm>
          <a:prstGeom prst="rect">
            <a:avLst/>
          </a:prstGeom>
          <a:noFill/>
          <a:ln>
            <a:noFill/>
          </a:ln>
        </p:spPr>
      </p:pic>
      <p:graphicFrame>
        <p:nvGraphicFramePr>
          <p:cNvPr id="141" name="Google Shape;141;p21"/>
          <p:cNvGraphicFramePr/>
          <p:nvPr/>
        </p:nvGraphicFramePr>
        <p:xfrm>
          <a:off x="228600" y="1295397"/>
          <a:ext cx="3000000" cy="3000000"/>
        </p:xfrm>
        <a:graphic>
          <a:graphicData uri="http://schemas.openxmlformats.org/drawingml/2006/table">
            <a:tbl>
              <a:tblPr>
                <a:noFill/>
                <a:tableStyleId>{72DCB472-14F4-42DE-9347-0A366EF4E71D}</a:tableStyleId>
              </a:tblPr>
              <a:tblGrid>
                <a:gridCol w="614650"/>
                <a:gridCol w="1707375"/>
                <a:gridCol w="1792750"/>
              </a:tblGrid>
              <a:tr h="364150">
                <a:tc>
                  <a:txBody>
                    <a:bodyPr/>
                    <a:lstStyle/>
                    <a:p>
                      <a:pPr indent="0" lvl="0" marL="0" marR="0" rtl="0" algn="ctr">
                        <a:lnSpc>
                          <a:spcPct val="115000"/>
                        </a:lnSpc>
                        <a:spcBef>
                          <a:spcPts val="0"/>
                        </a:spcBef>
                        <a:spcAft>
                          <a:spcPts val="0"/>
                        </a:spcAft>
                        <a:buNone/>
                      </a:pPr>
                      <a:r>
                        <a:rPr b="1" lang="en-US" sz="1000">
                          <a:latin typeface="Calibri"/>
                          <a:ea typeface="Calibri"/>
                          <a:cs typeface="Calibri"/>
                          <a:sym typeface="Calibri"/>
                        </a:rPr>
                        <a:t>Code</a:t>
                      </a:r>
                      <a:endParaRPr sz="1000">
                        <a:latin typeface="Calibri"/>
                        <a:ea typeface="Calibri"/>
                        <a:cs typeface="Calibri"/>
                        <a:sym typeface="Calibri"/>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A6A6A6"/>
                    </a:solidFill>
                  </a:tcPr>
                </a:tc>
                <a:tc>
                  <a:txBody>
                    <a:bodyPr/>
                    <a:lstStyle/>
                    <a:p>
                      <a:pPr indent="0" lvl="0" marL="0" marR="0" rtl="0" algn="ctr">
                        <a:lnSpc>
                          <a:spcPct val="115000"/>
                        </a:lnSpc>
                        <a:spcBef>
                          <a:spcPts val="0"/>
                        </a:spcBef>
                        <a:spcAft>
                          <a:spcPts val="0"/>
                        </a:spcAft>
                        <a:buNone/>
                      </a:pPr>
                      <a:r>
                        <a:rPr b="1" lang="en-US" sz="1000">
                          <a:latin typeface="Calibri"/>
                          <a:ea typeface="Calibri"/>
                          <a:cs typeface="Calibri"/>
                          <a:sym typeface="Calibri"/>
                        </a:rPr>
                        <a:t>Target Group/Stakeholders</a:t>
                      </a:r>
                      <a:endParaRPr sz="1000">
                        <a:latin typeface="Calibri"/>
                        <a:ea typeface="Calibri"/>
                        <a:cs typeface="Calibri"/>
                        <a:sym typeface="Calibri"/>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A6A6A6"/>
                    </a:solidFill>
                  </a:tcPr>
                </a:tc>
                <a:tc>
                  <a:txBody>
                    <a:bodyPr/>
                    <a:lstStyle/>
                    <a:p>
                      <a:pPr indent="0" lvl="0" marL="0" marR="0" rtl="0" algn="ctr">
                        <a:lnSpc>
                          <a:spcPct val="115000"/>
                        </a:lnSpc>
                        <a:spcBef>
                          <a:spcPts val="0"/>
                        </a:spcBef>
                        <a:spcAft>
                          <a:spcPts val="0"/>
                        </a:spcAft>
                        <a:buNone/>
                      </a:pPr>
                      <a:r>
                        <a:rPr b="1" lang="en-US" sz="1000">
                          <a:latin typeface="Calibri"/>
                          <a:ea typeface="Calibri"/>
                          <a:cs typeface="Calibri"/>
                          <a:sym typeface="Calibri"/>
                        </a:rPr>
                        <a:t>Task/Consultation Theme</a:t>
                      </a:r>
                      <a:endParaRPr sz="1000">
                        <a:latin typeface="Calibri"/>
                        <a:ea typeface="Calibri"/>
                        <a:cs typeface="Calibri"/>
                        <a:sym typeface="Calibri"/>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A6A6A6"/>
                    </a:solidFill>
                  </a:tcPr>
                </a:tc>
              </a:tr>
              <a:tr h="65832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A</a:t>
                      </a:r>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Parliament</a:t>
                      </a:r>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Representation of the people section 31-39 of the 1991 constitution</a:t>
                      </a:r>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65832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B</a:t>
                      </a:r>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PPRC</a:t>
                      </a:r>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Composition of parliament section 73-83 of the 1991 constitution</a:t>
                      </a:r>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49372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C</a:t>
                      </a:r>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NEC</a:t>
                      </a:r>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Bicameralism (a lower and upper chamber parliament)</a:t>
                      </a:r>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54622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D</a:t>
                      </a:r>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Local Councils</a:t>
                      </a:r>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Non-appointment of parliamentarians as ministers</a:t>
                      </a:r>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329150">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E</a:t>
                      </a:r>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Ministry of Political Affairs</a:t>
                      </a:r>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rowSpan="9">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Gender and disability representation.</a:t>
                      </a:r>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2592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F</a:t>
                      </a:r>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A.G’s Office</a:t>
                      </a:r>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329150">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G</a:t>
                      </a:r>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Law Reform Commission</a:t>
                      </a:r>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329150">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H</a:t>
                      </a:r>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Inter Religious Council</a:t>
                      </a:r>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285550">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I</a:t>
                      </a:r>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Traditional Leaders</a:t>
                      </a:r>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279600">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J</a:t>
                      </a:r>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Bar Association</a:t>
                      </a:r>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279600">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K</a:t>
                      </a:r>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Civil Society Groups</a:t>
                      </a:r>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329150">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L</a:t>
                      </a:r>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Educational Institutions</a:t>
                      </a:r>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r h="225925">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M</a:t>
                      </a:r>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US" sz="1000">
                          <a:latin typeface="Calibri"/>
                          <a:ea typeface="Calibri"/>
                          <a:cs typeface="Calibri"/>
                          <a:sym typeface="Calibri"/>
                        </a:rPr>
                        <a:t>Political Parties</a:t>
                      </a:r>
                      <a:endParaRPr/>
                    </a:p>
                  </a:txBody>
                  <a:tcPr marT="0" marB="0" marR="55425" marL="55425"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vMerge="1"/>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