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6858000" cx="9144000"/>
  <p:notesSz cx="6858000" cy="9144000"/>
  <p:embeddedFontLst>
    <p:embeddedFont>
      <p:font typeface="Arial Narrow"/>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ArialNarrow-bold.fntdata"/><Relationship Id="rId25" Type="http://schemas.openxmlformats.org/officeDocument/2006/relationships/font" Target="fonts/ArialNarrow-regular.fntdata"/><Relationship Id="rId28" Type="http://schemas.openxmlformats.org/officeDocument/2006/relationships/font" Target="fonts/ArialNarrow-boldItalic.fntdata"/><Relationship Id="rId27" Type="http://schemas.openxmlformats.org/officeDocument/2006/relationships/font" Target="fonts/ArialNarrow-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 name="Google Shape;11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 name="Google Shape;11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20" name="Google Shape;20;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0" name="Shape 80"/>
        <p:cNvGrpSpPr/>
        <p:nvPr/>
      </p:nvGrpSpPr>
      <p:grpSpPr>
        <a:xfrm>
          <a:off x="0" y="0"/>
          <a:ext cx="0" cy="0"/>
          <a:chOff x="0" y="0"/>
          <a:chExt cx="0" cy="0"/>
        </a:xfrm>
      </p:grpSpPr>
      <p:sp>
        <p:nvSpPr>
          <p:cNvPr id="81" name="Google Shape;81;p12"/>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2" name="Google Shape;82;p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3" name="Google Shape;83;p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4" name="Google Shape;84;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7" name="Shape 87"/>
        <p:cNvGrpSpPr/>
        <p:nvPr/>
      </p:nvGrpSpPr>
      <p:grpSpPr>
        <a:xfrm>
          <a:off x="0" y="0"/>
          <a:ext cx="0" cy="0"/>
          <a:chOff x="0" y="0"/>
          <a:chExt cx="0" cy="0"/>
        </a:xfrm>
      </p:grpSpPr>
      <p:sp>
        <p:nvSpPr>
          <p:cNvPr id="88" name="Google Shape;88;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9" name="Google Shape;89;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90" name="Google Shape;90;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4"/>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2" name="Google Shape;32;p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6" name="Shape 36"/>
        <p:cNvGrpSpPr/>
        <p:nvPr/>
      </p:nvGrpSpPr>
      <p:grpSpPr>
        <a:xfrm>
          <a:off x="0" y="0"/>
          <a:ext cx="0" cy="0"/>
          <a:chOff x="0" y="0"/>
          <a:chExt cx="0" cy="0"/>
        </a:xfrm>
      </p:grpSpPr>
      <p:sp>
        <p:nvSpPr>
          <p:cNvPr id="37" name="Google Shape;37;p5"/>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5"/>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9" name="Google Shape;39;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2" name="Shape 42"/>
        <p:cNvGrpSpPr/>
        <p:nvPr/>
      </p:nvGrpSpPr>
      <p:grpSpPr>
        <a:xfrm>
          <a:off x="0" y="0"/>
          <a:ext cx="0" cy="0"/>
          <a:chOff x="0" y="0"/>
          <a:chExt cx="0" cy="0"/>
        </a:xfrm>
      </p:grpSpPr>
      <p:sp>
        <p:nvSpPr>
          <p:cNvPr id="43" name="Google Shape;43;p6"/>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6"/>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8" name="Shape 48"/>
        <p:cNvGrpSpPr/>
        <p:nvPr/>
      </p:nvGrpSpPr>
      <p:grpSpPr>
        <a:xfrm>
          <a:off x="0" y="0"/>
          <a:ext cx="0" cy="0"/>
          <a:chOff x="0" y="0"/>
          <a:chExt cx="0" cy="0"/>
        </a:xfrm>
      </p:grpSpPr>
      <p:sp>
        <p:nvSpPr>
          <p:cNvPr id="49" name="Google Shape;49;p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7"/>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sz="3200">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51" name="Google Shape;51;p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2" name="Google Shape;52;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5" name="Shape 55"/>
        <p:cNvGrpSpPr/>
        <p:nvPr/>
      </p:nvGrpSpPr>
      <p:grpSpPr>
        <a:xfrm>
          <a:off x="0" y="0"/>
          <a:ext cx="0" cy="0"/>
          <a:chOff x="0" y="0"/>
          <a:chExt cx="0" cy="0"/>
        </a:xfrm>
      </p:grpSpPr>
      <p:sp>
        <p:nvSpPr>
          <p:cNvPr id="56" name="Google Shape;56;p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7" name="Google Shape;57;p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8" name="Google Shape;58;p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9" name="Google Shape;59;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6" name="Shape 66"/>
        <p:cNvGrpSpPr/>
        <p:nvPr/>
      </p:nvGrpSpPr>
      <p:grpSpPr>
        <a:xfrm>
          <a:off x="0" y="0"/>
          <a:ext cx="0" cy="0"/>
          <a:chOff x="0" y="0"/>
          <a:chExt cx="0" cy="0"/>
        </a:xfrm>
      </p:grpSpPr>
      <p:sp>
        <p:nvSpPr>
          <p:cNvPr id="67" name="Google Shape;67;p10"/>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1" name="Shape 71"/>
        <p:cNvGrpSpPr/>
        <p:nvPr/>
      </p:nvGrpSpPr>
      <p:grpSpPr>
        <a:xfrm>
          <a:off x="0" y="0"/>
          <a:ext cx="0" cy="0"/>
          <a:chOff x="0" y="0"/>
          <a:chExt cx="0" cy="0"/>
        </a:xfrm>
      </p:grpSpPr>
      <p:sp>
        <p:nvSpPr>
          <p:cNvPr id="72" name="Google Shape;72;p11"/>
          <p:cNvSpPr txBox="1"/>
          <p:nvPr>
            <p:ph type="title"/>
          </p:nvPr>
        </p:nvSpPr>
        <p:spPr>
          <a:xfrm>
            <a:off x="685800" y="685800"/>
            <a:ext cx="8077200" cy="914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11"/>
          <p:cNvSpPr txBox="1"/>
          <p:nvPr>
            <p:ph idx="1" type="body"/>
          </p:nvPr>
        </p:nvSpPr>
        <p:spPr>
          <a:xfrm>
            <a:off x="381000" y="1524000"/>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4" name="Google Shape;74;p11"/>
          <p:cNvSpPr txBox="1"/>
          <p:nvPr>
            <p:ph idx="2" type="body"/>
          </p:nvPr>
        </p:nvSpPr>
        <p:spPr>
          <a:xfrm>
            <a:off x="381000" y="2209800"/>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5" name="Google Shape;75;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6" name="Google Shape;76;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7" name="Google Shape;77;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Sabin_powerpoint-1_3" id="10" name="Google Shape;10;p1"/>
          <p:cNvPicPr preferRelativeResize="0"/>
          <p:nvPr/>
        </p:nvPicPr>
        <p:blipFill rotWithShape="1">
          <a:blip r:embed="rId1">
            <a:alphaModFix/>
          </a:blip>
          <a:srcRect b="0" l="0" r="0" t="0"/>
          <a:stretch/>
        </p:blipFill>
        <p:spPr>
          <a:xfrm>
            <a:off x="0" y="0"/>
            <a:ext cx="9144000" cy="6858000"/>
          </a:xfrm>
          <a:prstGeom prst="rect">
            <a:avLst/>
          </a:prstGeom>
          <a:noFill/>
          <a:ln>
            <a:noFill/>
          </a:ln>
        </p:spPr>
      </p:pic>
      <p:pic>
        <p:nvPicPr>
          <p:cNvPr descr="Sabin_powerpoint-1_3" id="11" name="Google Shape;11;p1"/>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12" name="Google Shape;12;p1"/>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3" name="Google Shape;13;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4" name="Google Shape;14;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 name="Shape 23"/>
        <p:cNvGrpSpPr/>
        <p:nvPr/>
      </p:nvGrpSpPr>
      <p:grpSpPr>
        <a:xfrm>
          <a:off x="0" y="0"/>
          <a:ext cx="0" cy="0"/>
          <a:chOff x="0" y="0"/>
          <a:chExt cx="0" cy="0"/>
        </a:xfrm>
      </p:grpSpPr>
      <p:pic>
        <p:nvPicPr>
          <p:cNvPr descr="Sabin_powerpoint-1_3" id="24" name="Google Shape;24;p3"/>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25" name="Google Shape;25;p3"/>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6" name="Google Shape;26;p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txBox="1"/>
          <p:nvPr>
            <p:ph type="ctrTitle"/>
          </p:nvPr>
        </p:nvSpPr>
        <p:spPr>
          <a:xfrm>
            <a:off x="685800" y="1828800"/>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000"/>
              <a:buFont typeface="Arial"/>
              <a:buNone/>
            </a:pPr>
            <a:r>
              <a:rPr b="0" i="0" lang="en-US" sz="3000" u="none">
                <a:solidFill>
                  <a:schemeClr val="dk2"/>
                </a:solidFill>
                <a:latin typeface="Arial"/>
                <a:ea typeface="Arial"/>
                <a:cs typeface="Arial"/>
                <a:sym typeface="Arial"/>
              </a:rPr>
              <a:t>How Parliamentarians are Strengthening Country Ownership of Immunization Programs</a:t>
            </a:r>
            <a:endParaRPr/>
          </a:p>
        </p:txBody>
      </p:sp>
      <p:sp>
        <p:nvSpPr>
          <p:cNvPr id="98" name="Google Shape;98;p14"/>
          <p:cNvSpPr txBox="1"/>
          <p:nvPr>
            <p:ph idx="1" type="subTitle"/>
          </p:nvPr>
        </p:nvSpPr>
        <p:spPr>
          <a:xfrm>
            <a:off x="1295400" y="3581400"/>
            <a:ext cx="6400800" cy="20574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Mariya SAVCHUK	</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Senior Program Officer, Sabin Vaccine Institute</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8 November, 2013</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House of Parliament, </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Tower Hill</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Freetown, Sierra Leone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3"/>
          <p:cNvSpPr txBox="1"/>
          <p:nvPr>
            <p:ph type="title"/>
          </p:nvPr>
        </p:nvSpPr>
        <p:spPr>
          <a:xfrm>
            <a:off x="457200" y="7620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Examples of what parliamentarians are doing to strengthen country ownership</a:t>
            </a:r>
            <a:endParaRPr/>
          </a:p>
        </p:txBody>
      </p:sp>
      <p:sp>
        <p:nvSpPr>
          <p:cNvPr id="151" name="Google Shape;151;p23"/>
          <p:cNvSpPr txBox="1"/>
          <p:nvPr>
            <p:ph idx="1" type="body"/>
          </p:nvPr>
        </p:nvSpPr>
        <p:spPr>
          <a:xfrm>
            <a:off x="457200" y="1828800"/>
            <a:ext cx="8229600" cy="4297362"/>
          </a:xfrm>
          <a:prstGeom prst="rect">
            <a:avLst/>
          </a:prstGeom>
          <a:noFill/>
          <a:ln>
            <a:noFill/>
          </a:ln>
        </p:spPr>
        <p:txBody>
          <a:bodyPr anchorCtr="0" anchor="t" bIns="45700" lIns="91425" spcFirstLastPara="1" rIns="91425" wrap="square" tIns="45700">
            <a:noAutofit/>
          </a:bodyPr>
          <a:lstStyle/>
          <a:p>
            <a:pPr indent="-114300" lvl="0" marL="114300" marR="0" rtl="0" algn="l">
              <a:lnSpc>
                <a:spcPct val="100000"/>
              </a:lnSpc>
              <a:spcBef>
                <a:spcPts val="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Creating new or amending existing legislation to ensure that a sound legal framework is put in place</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Defending immunization budgets and allocating to EPI Programs in accordance with their needs</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Establishing Immunization Forums, creating a critical mass of MPs to help defend immunization budgets and advocate for the immunization program</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Working at the regional level through Parliamentary Unions and regional networks to raise awareness and sometimes create region-wide legislation (ECOWAS, EALA, APU, UPI)</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Informing their constituencies, reporting back on problems and bottlenecks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4"/>
          <p:cNvSpPr txBox="1"/>
          <p:nvPr>
            <p:ph type="title"/>
          </p:nvPr>
        </p:nvSpPr>
        <p:spPr>
          <a:xfrm>
            <a:off x="457200" y="838200"/>
            <a:ext cx="8229600" cy="914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300"/>
              <a:buFont typeface="Arial"/>
              <a:buNone/>
            </a:pPr>
            <a:r>
              <a:rPr b="0" i="0" lang="en-US" sz="3300" u="none">
                <a:solidFill>
                  <a:schemeClr val="dk2"/>
                </a:solidFill>
                <a:latin typeface="Arial"/>
                <a:ea typeface="Arial"/>
                <a:cs typeface="Arial"/>
                <a:sym typeface="Arial"/>
              </a:rPr>
              <a:t>Create new or amend existing legislation to ensure a sound legal framework </a:t>
            </a:r>
            <a:endParaRPr/>
          </a:p>
        </p:txBody>
      </p:sp>
      <p:sp>
        <p:nvSpPr>
          <p:cNvPr id="157" name="Google Shape;157;p24"/>
          <p:cNvSpPr txBox="1"/>
          <p:nvPr>
            <p:ph idx="1" type="body"/>
          </p:nvPr>
        </p:nvSpPr>
        <p:spPr>
          <a:xfrm>
            <a:off x="457200" y="1905000"/>
            <a:ext cx="8229600" cy="4221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1" i="0" lang="en-US" sz="2600" u="none" cap="none" strike="noStrike">
                <a:solidFill>
                  <a:schemeClr val="dk1"/>
                </a:solidFill>
                <a:latin typeface="Arial"/>
                <a:ea typeface="Arial"/>
                <a:cs typeface="Arial"/>
                <a:sym typeface="Arial"/>
              </a:rPr>
              <a:t>Uganda</a:t>
            </a:r>
            <a:r>
              <a:rPr b="0" i="0" lang="en-US" sz="2600" u="none" cap="none" strike="noStrike">
                <a:solidFill>
                  <a:schemeClr val="dk1"/>
                </a:solidFill>
                <a:latin typeface="Arial"/>
                <a:ea typeface="Arial"/>
                <a:cs typeface="Arial"/>
                <a:sym typeface="Arial"/>
              </a:rPr>
              <a:t>, private member’s bill introduced in parliament (Dec 2012) stating that government guarantees free immunization for children and pregnant women, and that children are required to be vaccinated before attending kinder garden and school</a:t>
            </a:r>
            <a:endParaRPr/>
          </a:p>
          <a:p>
            <a:pPr indent="-342900" lvl="0" marL="342900" marR="0" rtl="0" algn="l">
              <a:lnSpc>
                <a:spcPct val="100000"/>
              </a:lnSpc>
              <a:spcBef>
                <a:spcPts val="520"/>
              </a:spcBef>
              <a:spcAft>
                <a:spcPts val="0"/>
              </a:spcAft>
              <a:buClr>
                <a:schemeClr val="dk1"/>
              </a:buClr>
              <a:buSzPts val="2600"/>
              <a:buFont typeface="Arial"/>
              <a:buChar char="•"/>
            </a:pPr>
            <a:r>
              <a:rPr b="1" i="0" lang="en-US" sz="2600" u="none" cap="none" strike="noStrike">
                <a:solidFill>
                  <a:schemeClr val="dk1"/>
                </a:solidFill>
                <a:latin typeface="Arial"/>
                <a:ea typeface="Arial"/>
                <a:cs typeface="Arial"/>
                <a:sym typeface="Arial"/>
              </a:rPr>
              <a:t>Mali</a:t>
            </a:r>
            <a:r>
              <a:rPr b="0" i="0" lang="en-US" sz="2600" u="none" cap="none" strike="noStrike">
                <a:solidFill>
                  <a:schemeClr val="dk1"/>
                </a:solidFill>
                <a:latin typeface="Arial"/>
                <a:ea typeface="Arial"/>
                <a:cs typeface="Arial"/>
                <a:sym typeface="Arial"/>
              </a:rPr>
              <a:t>, updating its existing law (1986) to include newly introduced vaccines and create a National Immunization Fund that will allow to ring-fence immunization financing </a:t>
            </a:r>
            <a:endParaRPr/>
          </a:p>
          <a:p>
            <a:pPr indent="-177800" lvl="0" marL="342900" marR="0" rtl="0" algn="l">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5"/>
          <p:cNvSpPr txBox="1"/>
          <p:nvPr>
            <p:ph type="title"/>
          </p:nvPr>
        </p:nvSpPr>
        <p:spPr>
          <a:xfrm>
            <a:off x="457200" y="762000"/>
            <a:ext cx="8229600" cy="1219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300"/>
              <a:buFont typeface="Arial"/>
              <a:buNone/>
            </a:pPr>
            <a:r>
              <a:rPr b="0" i="0" lang="en-US" sz="3300" u="none">
                <a:solidFill>
                  <a:schemeClr val="dk2"/>
                </a:solidFill>
                <a:latin typeface="Arial"/>
                <a:ea typeface="Arial"/>
                <a:cs typeface="Arial"/>
                <a:sym typeface="Arial"/>
              </a:rPr>
              <a:t>Create new or amend existing legislation to ensure a sound legal framework (cont):</a:t>
            </a:r>
            <a:endParaRPr/>
          </a:p>
        </p:txBody>
      </p:sp>
      <p:sp>
        <p:nvSpPr>
          <p:cNvPr id="163" name="Google Shape;163;p25"/>
          <p:cNvSpPr txBox="1"/>
          <p:nvPr>
            <p:ph idx="1" type="body"/>
          </p:nvPr>
        </p:nvSpPr>
        <p:spPr>
          <a:xfrm>
            <a:off x="457200" y="1905000"/>
            <a:ext cx="8229600" cy="4221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Cameroon</a:t>
            </a:r>
            <a:r>
              <a:rPr b="0" i="0" lang="en-US" sz="2200" u="none">
                <a:solidFill>
                  <a:schemeClr val="dk1"/>
                </a:solidFill>
                <a:latin typeface="Arial"/>
                <a:ea typeface="Arial"/>
                <a:cs typeface="Arial"/>
                <a:sym typeface="Arial"/>
              </a:rPr>
              <a:t>, drafted a decree to create a “National Fund to Support Health” with a dedicated window for immunization needs and financing, another window for combating epidemics</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Nepal</a:t>
            </a:r>
            <a:r>
              <a:rPr b="0" i="0" lang="en-US" sz="2200" u="none">
                <a:solidFill>
                  <a:schemeClr val="dk1"/>
                </a:solidFill>
                <a:latin typeface="Arial"/>
                <a:ea typeface="Arial"/>
                <a:cs typeface="Arial"/>
                <a:sym typeface="Arial"/>
              </a:rPr>
              <a:t>, drafted a National Immunization Law clarifying the structure of the EPI program, guaranteeing free immunization for target groups and creating a National Immunization Fund to finance immunization activities and EPI needs. The government raised funds to place in the Fund. </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Cambodia, Kenya, Liberia, Madagascar, Republic of Congo </a:t>
            </a:r>
            <a:r>
              <a:rPr b="0" i="0" lang="en-US" sz="2200" u="none">
                <a:solidFill>
                  <a:schemeClr val="dk1"/>
                </a:solidFill>
                <a:latin typeface="Arial"/>
                <a:ea typeface="Arial"/>
                <a:cs typeface="Arial"/>
                <a:sym typeface="Arial"/>
              </a:rPr>
              <a:t>also drafted immunization legislation that is being discussed or revised.</a:t>
            </a:r>
            <a:endParaRPr/>
          </a:p>
          <a:p>
            <a:pPr indent="-203200" lvl="0" marL="342900" marR="0" rtl="0" algn="l">
              <a:spcBef>
                <a:spcPts val="440"/>
              </a:spcBef>
              <a:spcAft>
                <a:spcPts val="0"/>
              </a:spcAft>
              <a:buClr>
                <a:schemeClr val="dk1"/>
              </a:buClr>
              <a:buSzPts val="2200"/>
              <a:buFont typeface="Arial"/>
              <a:buNone/>
            </a:pPr>
            <a:r>
              <a:t/>
            </a:r>
            <a:endParaRPr b="0" i="0" sz="2200" u="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6"/>
          <p:cNvSpPr txBox="1"/>
          <p:nvPr>
            <p:ph type="title"/>
          </p:nvPr>
        </p:nvSpPr>
        <p:spPr>
          <a:xfrm>
            <a:off x="457200" y="685800"/>
            <a:ext cx="8229600" cy="1676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Defending immunization budgets and allocating to EPI Programs in accordance with their needs</a:t>
            </a:r>
            <a:endParaRPr/>
          </a:p>
        </p:txBody>
      </p:sp>
      <p:sp>
        <p:nvSpPr>
          <p:cNvPr id="169" name="Google Shape;169;p26"/>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DRC and Mali</a:t>
            </a:r>
            <a:r>
              <a:rPr b="0" i="0" lang="en-US" sz="1900" u="none">
                <a:solidFill>
                  <a:schemeClr val="dk1"/>
                </a:solidFill>
                <a:latin typeface="Arial"/>
                <a:ea typeface="Arial"/>
                <a:cs typeface="Arial"/>
                <a:sym typeface="Arial"/>
              </a:rPr>
              <a:t>, even though both countries entered a state of conflict in the past year and budgets of several health programs had to be cut to increase defense spending, the EPI budgets were untouched since the EPI programs are considered priorities. This was in a large part due to Parliamentary advocacy and intervention. </a:t>
            </a:r>
            <a:endParaRPr/>
          </a:p>
          <a:p>
            <a:pPr indent="-342900" lvl="0" marL="342900" marR="0" rtl="0" algn="l">
              <a:lnSpc>
                <a:spcPct val="100000"/>
              </a:lnSpc>
              <a:spcBef>
                <a:spcPts val="38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DRC</a:t>
            </a:r>
            <a:r>
              <a:rPr b="0" i="0" lang="en-US" sz="1900" u="none">
                <a:solidFill>
                  <a:schemeClr val="dk1"/>
                </a:solidFill>
                <a:latin typeface="Arial"/>
                <a:ea typeface="Arial"/>
                <a:cs typeface="Arial"/>
                <a:sym typeface="Arial"/>
              </a:rPr>
              <a:t>, the Parliament not only approved the EPI budget as it increased over the past years but also allocated additional funds to it since it is considered a priority. It is now advocating for immunization budgets to become part of the country’s “mandatory spending” to ensure that the EPI budget will be fully disbursed in accordance with the schedule every year.  </a:t>
            </a:r>
            <a:endParaRPr/>
          </a:p>
          <a:p>
            <a:pPr indent="-342900" lvl="0" marL="342900" marR="0" rtl="0" algn="l">
              <a:lnSpc>
                <a:spcPct val="100000"/>
              </a:lnSpc>
              <a:spcBef>
                <a:spcPts val="38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Liberia, Sierra Leone, Republic of Congo</a:t>
            </a:r>
            <a:r>
              <a:rPr b="0" i="0" lang="en-US" sz="1900" u="none">
                <a:solidFill>
                  <a:schemeClr val="dk1"/>
                </a:solidFill>
                <a:latin typeface="Arial"/>
                <a:ea typeface="Arial"/>
                <a:cs typeface="Arial"/>
                <a:sym typeface="Arial"/>
              </a:rPr>
              <a:t>, and other countries are gradually increasing the budgets allocated to their EPI programs.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7"/>
          <p:cNvSpPr txBox="1"/>
          <p:nvPr>
            <p:ph type="title"/>
          </p:nvPr>
        </p:nvSpPr>
        <p:spPr>
          <a:xfrm>
            <a:off x="457200" y="533400"/>
            <a:ext cx="8229600" cy="914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Creating Immunization Forums/Networks </a:t>
            </a:r>
            <a:endParaRPr/>
          </a:p>
        </p:txBody>
      </p:sp>
      <p:sp>
        <p:nvSpPr>
          <p:cNvPr id="175" name="Google Shape;175;p27"/>
          <p:cNvSpPr txBox="1"/>
          <p:nvPr>
            <p:ph idx="1" type="body"/>
          </p:nvPr>
        </p:nvSpPr>
        <p:spPr>
          <a:xfrm>
            <a:off x="457200" y="1447800"/>
            <a:ext cx="8305800" cy="4678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Char char="•"/>
            </a:pPr>
            <a:r>
              <a:rPr b="1" i="0" lang="en-US" sz="2100" u="none">
                <a:solidFill>
                  <a:schemeClr val="dk1"/>
                </a:solidFill>
                <a:latin typeface="Arial"/>
                <a:ea typeface="Arial"/>
                <a:cs typeface="Arial"/>
                <a:sym typeface="Arial"/>
              </a:rPr>
              <a:t>DRC:</a:t>
            </a:r>
            <a:r>
              <a:rPr b="0" i="0" lang="en-US" sz="2100" u="none">
                <a:solidFill>
                  <a:schemeClr val="dk1"/>
                </a:solidFill>
                <a:latin typeface="Arial"/>
                <a:ea typeface="Arial"/>
                <a:cs typeface="Arial"/>
                <a:sym typeface="Arial"/>
              </a:rPr>
              <a:t> Parliamentary Network to support Immunization (REPACAV)</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Bringing together like-minded MPs, creating a critical mass and a strong voice in parliament to ensure that immunization programs are financed and activities are supported. Ensuring continuity by engaging MPs from previous Parliaments.</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Hold information sessions and briefings to inform all the MPs in the National Assembly on immunization issues and EPI Program.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MPs investigate immunization coverage, availability and accessibility in their districts and report on it every year in their parliamentary reports. Once problems are identified they invite the MOH to come to parliament and collaborate to find solutions. </a:t>
            </a:r>
            <a:endParaRPr/>
          </a:p>
          <a:p>
            <a:pPr indent="-34290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8"/>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800"/>
              <a:buFont typeface="Arial"/>
              <a:buNone/>
            </a:pPr>
            <a:r>
              <a:rPr b="0" i="0" lang="en-US" sz="3800" u="none">
                <a:solidFill>
                  <a:schemeClr val="dk2"/>
                </a:solidFill>
                <a:latin typeface="Arial"/>
                <a:ea typeface="Arial"/>
                <a:cs typeface="Arial"/>
                <a:sym typeface="Arial"/>
              </a:rPr>
              <a:t>Creating Immunization Forums/Networks </a:t>
            </a:r>
            <a:endParaRPr/>
          </a:p>
        </p:txBody>
      </p:sp>
      <p:sp>
        <p:nvSpPr>
          <p:cNvPr id="181" name="Google Shape;181;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Uganda</a:t>
            </a:r>
            <a:r>
              <a:rPr b="0" i="0" lang="en-US" sz="2200" u="none">
                <a:solidFill>
                  <a:schemeClr val="dk1"/>
                </a:solidFill>
                <a:latin typeface="Arial"/>
                <a:ea typeface="Arial"/>
                <a:cs typeface="Arial"/>
                <a:sym typeface="Arial"/>
              </a:rPr>
              <a:t>: Ugandan Parliamentary Immunization Forum (UPFI) brings together MPs from several committees (Children’s, Health) and from all parties represented in Parliament. UPFI drafted and helped sponsor the “National Immunization Bill” which was submitted as a private member’s bill by UPFI’s chairwoman. The MPs from UPFI get closely involved with their constituencies and promote immunization in their districts, religious leaders and mother’s associations (leading to increased demand for immunization).</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Liberia:</a:t>
            </a:r>
            <a:r>
              <a:rPr b="0" i="0" lang="en-US" sz="2200" u="none">
                <a:solidFill>
                  <a:schemeClr val="dk1"/>
                </a:solidFill>
                <a:latin typeface="Arial"/>
                <a:ea typeface="Arial"/>
                <a:cs typeface="Arial"/>
                <a:sym typeface="Arial"/>
              </a:rPr>
              <a:t> newly created immunization network has drafted TOR that contains clear goals. </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Mali:</a:t>
            </a:r>
            <a:r>
              <a:rPr b="0" i="0" lang="en-US" sz="2200" u="none">
                <a:solidFill>
                  <a:schemeClr val="dk1"/>
                </a:solidFill>
                <a:latin typeface="Arial"/>
                <a:ea typeface="Arial"/>
                <a:cs typeface="Arial"/>
                <a:sym typeface="Arial"/>
              </a:rPr>
              <a:t> establishing a parliamentary network.</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9"/>
          <p:cNvSpPr txBox="1"/>
          <p:nvPr>
            <p:ph type="title"/>
          </p:nvPr>
        </p:nvSpPr>
        <p:spPr>
          <a:xfrm>
            <a:off x="457200" y="762000"/>
            <a:ext cx="8229600" cy="76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Working at the regional level</a:t>
            </a:r>
            <a:endParaRPr/>
          </a:p>
        </p:txBody>
      </p:sp>
      <p:sp>
        <p:nvSpPr>
          <p:cNvPr id="187" name="Google Shape;187;p29"/>
          <p:cNvSpPr txBox="1"/>
          <p:nvPr>
            <p:ph idx="1" type="body"/>
          </p:nvPr>
        </p:nvSpPr>
        <p:spPr>
          <a:xfrm>
            <a:off x="457200" y="1524000"/>
            <a:ext cx="8229600" cy="4602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DRC is creating a sub-national Parliamentary Network, Ugandan MPs are working closely with the Ugandan Local Government Association (ULGA).</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Diseases and epidemics do not stop at borders, countries need to collaborate with their neighbors.</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Regional networks of MPs (EALA, ECOWAS) are raising awareness on immunization issues. Ugandan MPs from the Ugandan Immunization Forum visited EALA and discussed the drafting of a regional bill (for all 5 EALA members) on immunization.</a:t>
            </a:r>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a:p>
            <a:pPr indent="-177800" lvl="0" marL="342900" marR="0" rtl="0" algn="l">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838200"/>
            <a:ext cx="8229600" cy="1828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800"/>
              <a:buFont typeface="Arial"/>
              <a:buNone/>
            </a:pPr>
            <a:r>
              <a:rPr b="0" i="0" lang="en-US" sz="3800" u="none">
                <a:solidFill>
                  <a:schemeClr val="dk2"/>
                </a:solidFill>
                <a:latin typeface="Arial"/>
                <a:ea typeface="Arial"/>
                <a:cs typeface="Arial"/>
                <a:sym typeface="Arial"/>
              </a:rPr>
              <a:t>Informing their constituencies, reporting back on problems and bottlenecks</a:t>
            </a:r>
            <a:endParaRPr/>
          </a:p>
        </p:txBody>
      </p:sp>
      <p:sp>
        <p:nvSpPr>
          <p:cNvPr id="193" name="Google Shape;193;p30"/>
          <p:cNvSpPr txBox="1"/>
          <p:nvPr>
            <p:ph idx="1" type="body"/>
          </p:nvPr>
        </p:nvSpPr>
        <p:spPr>
          <a:xfrm>
            <a:off x="457200" y="2743200"/>
            <a:ext cx="8229600" cy="3382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900"/>
              <a:buFont typeface="Arial"/>
              <a:buChar char="•"/>
            </a:pPr>
            <a:r>
              <a:rPr b="0" i="0" lang="en-US" sz="2900" u="none">
                <a:solidFill>
                  <a:schemeClr val="dk1"/>
                </a:solidFill>
                <a:latin typeface="Arial"/>
                <a:ea typeface="Arial"/>
                <a:cs typeface="Arial"/>
                <a:sym typeface="Arial"/>
              </a:rPr>
              <a:t>Ugandan Immunization Parliamentary Forum works with religious leaders to increase demand for immunization and coverage rates.</a:t>
            </a:r>
            <a:endParaRPr/>
          </a:p>
          <a:p>
            <a:pPr indent="-342900" lvl="0" marL="342900" marR="0" rtl="0" algn="l">
              <a:lnSpc>
                <a:spcPct val="100000"/>
              </a:lnSpc>
              <a:spcBef>
                <a:spcPts val="580"/>
              </a:spcBef>
              <a:spcAft>
                <a:spcPts val="0"/>
              </a:spcAft>
              <a:buClr>
                <a:schemeClr val="dk1"/>
              </a:buClr>
              <a:buSzPts val="2900"/>
              <a:buFont typeface="Arial"/>
              <a:buChar char="•"/>
            </a:pPr>
            <a:r>
              <a:rPr b="0" i="0" lang="en-US" sz="2900" u="none">
                <a:solidFill>
                  <a:schemeClr val="dk1"/>
                </a:solidFill>
                <a:latin typeface="Arial"/>
                <a:ea typeface="Arial"/>
                <a:cs typeface="Arial"/>
                <a:sym typeface="Arial"/>
              </a:rPr>
              <a:t>DRC Parliamentary Network members report on the immunization situation in their districts and submit official reports to their parliament, then invite the MOH to Parliament.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a:p>
            <a:pPr indent="-3429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a:p>
            <a:pPr indent="-342900" lvl="0" marL="342900" marR="0" rtl="0" algn="l">
              <a:lnSpc>
                <a:spcPct val="100000"/>
              </a:lnSpc>
              <a:spcBef>
                <a:spcPts val="96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			</a:t>
            </a:r>
            <a:r>
              <a:rPr b="0" i="0" lang="en-US" sz="4800" u="none">
                <a:solidFill>
                  <a:schemeClr val="dk1"/>
                </a:solidFill>
                <a:latin typeface="Arial"/>
                <a:ea typeface="Arial"/>
                <a:cs typeface="Arial"/>
                <a:sym typeface="Arial"/>
              </a:rPr>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Key actions for the Decade of Vaccines:</a:t>
            </a:r>
            <a:endParaRPr/>
          </a:p>
        </p:txBody>
      </p:sp>
      <p:sp>
        <p:nvSpPr>
          <p:cNvPr id="104" name="Google Shape;104;p1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Generate political commitment</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Better governance</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Requisite investments</a:t>
            </a:r>
            <a:endParaRPr/>
          </a:p>
          <a:p>
            <a:pPr indent="-342900" lvl="0" marL="34290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Promote greater community awareness and participation</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Address "vaccine hesitancy“</a:t>
            </a:r>
            <a:endParaRPr/>
          </a:p>
          <a:p>
            <a:pPr indent="-342900" lvl="0" marL="34290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Strengthen systems</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Supply chains</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Data quality and use</a:t>
            </a:r>
            <a:endParaRPr/>
          </a:p>
          <a:p>
            <a:pPr indent="-285750" lvl="1" marL="74295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Greater integration with broader health systems</a:t>
            </a:r>
            <a:endParaRPr/>
          </a:p>
          <a:p>
            <a:pPr indent="-342900" lvl="0" marL="34290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Targeted approaches to reach the "unreached“</a:t>
            </a:r>
            <a:endParaRPr/>
          </a:p>
          <a:p>
            <a:pPr indent="-342900" lvl="0" marL="34290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Affordable pricing and procurement for middle-income countries</a:t>
            </a:r>
            <a:endParaRPr/>
          </a:p>
          <a:p>
            <a:pPr indent="-342900" lvl="0" marL="342900" marR="0" rtl="0" algn="l">
              <a:lnSpc>
                <a:spcPct val="100000"/>
              </a:lnSpc>
              <a:spcBef>
                <a:spcPts val="420"/>
              </a:spcBef>
              <a:spcAft>
                <a:spcPts val="0"/>
              </a:spcAft>
              <a:buClr>
                <a:schemeClr val="dk1"/>
              </a:buClr>
              <a:buSzPts val="2100"/>
              <a:buFont typeface="Arial Narrow"/>
              <a:buChar char="•"/>
            </a:pPr>
            <a:r>
              <a:rPr b="0" i="0" lang="en-US" sz="2100" u="none" cap="none" strike="noStrike">
                <a:solidFill>
                  <a:schemeClr val="dk1"/>
                </a:solidFill>
                <a:latin typeface="Arial Narrow"/>
                <a:ea typeface="Arial Narrow"/>
                <a:cs typeface="Arial Narrow"/>
                <a:sym typeface="Arial Narrow"/>
              </a:rPr>
              <a:t>Regular monitoring and corrective actions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idx="1" type="body"/>
          </p:nvPr>
        </p:nvSpPr>
        <p:spPr>
          <a:xfrm>
            <a:off x="457200" y="9906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cap="none" strike="noStrike">
                <a:solidFill>
                  <a:schemeClr val="dk1"/>
                </a:solidFill>
                <a:latin typeface="Arial"/>
                <a:ea typeface="Arial"/>
                <a:cs typeface="Arial"/>
                <a:sym typeface="Arial"/>
              </a:rPr>
              <a:t>By the end of the Decade:</a:t>
            </a:r>
            <a:endParaRPr/>
          </a:p>
          <a:p>
            <a:pPr indent="-285750" lvl="1" marL="742950" marR="0" rtl="0" algn="l">
              <a:lnSpc>
                <a:spcPct val="100000"/>
              </a:lnSpc>
              <a:spcBef>
                <a:spcPts val="560"/>
              </a:spcBef>
              <a:spcAft>
                <a:spcPts val="0"/>
              </a:spcAft>
              <a:buClr>
                <a:schemeClr val="dk1"/>
              </a:buClr>
              <a:buSzPts val="2800"/>
              <a:buFont typeface="Noto Sans Symbols"/>
              <a:buChar char="⮚"/>
            </a:pPr>
            <a:r>
              <a:rPr b="0" i="0" lang="en-US" sz="2800" u="none" cap="none" strike="noStrike">
                <a:solidFill>
                  <a:schemeClr val="dk1"/>
                </a:solidFill>
                <a:latin typeface="Arial"/>
                <a:ea typeface="Arial"/>
                <a:cs typeface="Arial"/>
                <a:sym typeface="Arial"/>
              </a:rPr>
              <a:t>Countries will themselves finance routine EPI</a:t>
            </a:r>
            <a:endParaRPr/>
          </a:p>
          <a:p>
            <a:pPr indent="-285750" lvl="1" marL="742950" marR="0" rtl="0" algn="l">
              <a:lnSpc>
                <a:spcPct val="100000"/>
              </a:lnSpc>
              <a:spcBef>
                <a:spcPts val="560"/>
              </a:spcBef>
              <a:spcAft>
                <a:spcPts val="0"/>
              </a:spcAft>
              <a:buClr>
                <a:schemeClr val="dk1"/>
              </a:buClr>
              <a:buSzPts val="2800"/>
              <a:buFont typeface="Noto Sans Symbols"/>
              <a:buChar char="⮚"/>
            </a:pPr>
            <a:r>
              <a:rPr b="0" i="0" lang="en-US" sz="2800" u="none" cap="none" strike="noStrike">
                <a:solidFill>
                  <a:schemeClr val="dk1"/>
                </a:solidFill>
                <a:latin typeface="Arial"/>
                <a:ea typeface="Arial"/>
                <a:cs typeface="Arial"/>
                <a:sym typeface="Arial"/>
              </a:rPr>
              <a:t>Managers will use financial data (just as they now use coverage, surveillance data) to prepare, follow, advocate for their budgets</a:t>
            </a:r>
            <a:endParaRPr/>
          </a:p>
          <a:p>
            <a:pPr indent="-285750" lvl="1" marL="742950" marR="0" rtl="0" algn="l">
              <a:lnSpc>
                <a:spcPct val="100000"/>
              </a:lnSpc>
              <a:spcBef>
                <a:spcPts val="560"/>
              </a:spcBef>
              <a:spcAft>
                <a:spcPts val="0"/>
              </a:spcAft>
              <a:buClr>
                <a:schemeClr val="dk1"/>
              </a:buClr>
              <a:buSzPts val="2800"/>
              <a:buFont typeface="Noto Sans Symbols"/>
              <a:buChar char="⮚"/>
            </a:pPr>
            <a:r>
              <a:rPr b="0" i="0" lang="en-US" sz="2800" u="none" cap="none" strike="noStrike">
                <a:solidFill>
                  <a:schemeClr val="dk1"/>
                </a:solidFill>
                <a:latin typeface="Arial"/>
                <a:ea typeface="Arial"/>
                <a:cs typeface="Arial"/>
                <a:sym typeface="Arial"/>
              </a:rPr>
              <a:t>Decisions will be based on national technical expertise (NITAGs)</a:t>
            </a:r>
            <a:endParaRPr/>
          </a:p>
          <a:p>
            <a:pPr indent="-285750" lvl="1" marL="742950" marR="0" rtl="0" algn="l">
              <a:lnSpc>
                <a:spcPct val="100000"/>
              </a:lnSpc>
              <a:spcBef>
                <a:spcPts val="560"/>
              </a:spcBef>
              <a:spcAft>
                <a:spcPts val="0"/>
              </a:spcAft>
              <a:buClr>
                <a:schemeClr val="dk1"/>
              </a:buClr>
              <a:buSzPts val="2800"/>
              <a:buFont typeface="Noto Sans Symbols"/>
              <a:buChar char="⮚"/>
            </a:pPr>
            <a:r>
              <a:rPr b="0" i="0" lang="en-US" sz="2800" u="none" cap="none" strike="noStrike">
                <a:solidFill>
                  <a:schemeClr val="dk1"/>
                </a:solidFill>
                <a:latin typeface="Arial"/>
                <a:ea typeface="Arial"/>
                <a:cs typeface="Arial"/>
                <a:sym typeface="Arial"/>
              </a:rPr>
              <a:t>Governments will allocate sufficient funds for routine immunization, by law</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7"/>
          <p:cNvSpPr txBox="1"/>
          <p:nvPr>
            <p:ph type="title"/>
          </p:nvPr>
        </p:nvSpPr>
        <p:spPr>
          <a:xfrm>
            <a:off x="457200" y="609600"/>
            <a:ext cx="8229600" cy="1447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What is “national ownership” of immunization programs?</a:t>
            </a:r>
            <a:endParaRPr/>
          </a:p>
        </p:txBody>
      </p:sp>
      <p:sp>
        <p:nvSpPr>
          <p:cNvPr id="115" name="Google Shape;115;p17"/>
          <p:cNvSpPr txBox="1"/>
          <p:nvPr>
            <p:ph idx="1" type="body"/>
          </p:nvPr>
        </p:nvSpPr>
        <p:spPr>
          <a:xfrm>
            <a:off x="457200" y="1981200"/>
            <a:ext cx="8229600" cy="4144962"/>
          </a:xfrm>
          <a:prstGeom prst="rect">
            <a:avLst/>
          </a:prstGeom>
          <a:noFill/>
          <a:ln>
            <a:noFill/>
          </a:ln>
        </p:spPr>
        <p:txBody>
          <a:bodyPr anchorCtr="0" anchor="t" bIns="45700" lIns="91425" spcFirstLastPara="1" rIns="91425" wrap="square" tIns="45700">
            <a:noAutofit/>
          </a:bodyPr>
          <a:lstStyle/>
          <a:p>
            <a:pPr indent="0" lvl="0" marL="342900" marR="0" rtl="0" algn="l">
              <a:lnSpc>
                <a:spcPct val="100000"/>
              </a:lnSpc>
              <a:spcBef>
                <a:spcPts val="0"/>
              </a:spcBef>
              <a:spcAft>
                <a:spcPts val="0"/>
              </a:spcAft>
              <a:buClr>
                <a:schemeClr val="dk1"/>
              </a:buClr>
              <a:buSzPts val="2800"/>
              <a:buFont typeface="Arial"/>
              <a:buNone/>
            </a:pPr>
            <a:r>
              <a:rPr b="1" i="0" lang="en-US" sz="2800" u="none" cap="none" strike="noStrike">
                <a:solidFill>
                  <a:schemeClr val="dk1"/>
                </a:solidFill>
                <a:latin typeface="Arial"/>
                <a:ea typeface="Arial"/>
                <a:cs typeface="Arial"/>
                <a:sym typeface="Arial"/>
              </a:rPr>
              <a:t>Global Vaccine Action Plan (GVAP) definition:</a:t>
            </a:r>
            <a:endParaRPr/>
          </a:p>
          <a:p>
            <a:pPr indent="0" lvl="0" marL="342900" marR="0" rtl="0" algn="l">
              <a:lnSpc>
                <a:spcPct val="100000"/>
              </a:lnSpc>
              <a:spcBef>
                <a:spcPts val="56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“Countries have </a:t>
            </a:r>
            <a:r>
              <a:rPr b="0" i="0" lang="en-US" sz="2800" u="sng" cap="none" strike="noStrike">
                <a:solidFill>
                  <a:schemeClr val="dk1"/>
                </a:solidFill>
                <a:latin typeface="Arial"/>
                <a:ea typeface="Arial"/>
                <a:cs typeface="Arial"/>
                <a:sym typeface="Arial"/>
              </a:rPr>
              <a:t>primary ownership </a:t>
            </a:r>
            <a:r>
              <a:rPr b="0" i="0" lang="en-US" sz="2800" u="none" cap="none" strike="noStrike">
                <a:solidFill>
                  <a:schemeClr val="dk1"/>
                </a:solidFill>
                <a:latin typeface="Arial"/>
                <a:ea typeface="Arial"/>
                <a:cs typeface="Arial"/>
                <a:sym typeface="Arial"/>
              </a:rPr>
              <a:t>and responsibility for establishing good governance and for providing effective and quality immunization services for all” </a:t>
            </a:r>
            <a:endParaRPr/>
          </a:p>
          <a:p>
            <a:pPr indent="0" lvl="0" marL="342900" marR="0" rtl="0" algn="l">
              <a:lnSpc>
                <a:spcPct val="100000"/>
              </a:lnSpc>
              <a:spcBef>
                <a:spcPts val="560"/>
              </a:spcBef>
              <a:spcAft>
                <a:spcPts val="0"/>
              </a:spcAft>
              <a:buClr>
                <a:schemeClr val="dk1"/>
              </a:buClr>
              <a:buSzPts val="2800"/>
              <a:buFont typeface="Arial"/>
              <a:buNone/>
            </a:pPr>
            <a:r>
              <a:rPr b="1" i="0" lang="en-US" sz="2800" u="none" cap="none" strike="noStrike">
                <a:solidFill>
                  <a:schemeClr val="dk1"/>
                </a:solidFill>
                <a:latin typeface="Arial"/>
                <a:ea typeface="Arial"/>
                <a:cs typeface="Arial"/>
                <a:sym typeface="Arial"/>
              </a:rPr>
              <a:t>Other interpretations</a:t>
            </a:r>
            <a:r>
              <a:rPr b="0" i="0" lang="en-US" sz="2800" u="none" cap="none" strike="noStrike">
                <a:solidFill>
                  <a:schemeClr val="dk1"/>
                </a:solidFill>
                <a:latin typeface="Arial"/>
                <a:ea typeface="Arial"/>
                <a:cs typeface="Arial"/>
                <a:sym typeface="Arial"/>
              </a:rPr>
              <a:t>: “countries commit to immunization as a top priority and country leaders take responsibility for the Program”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type="title"/>
          </p:nvPr>
        </p:nvSpPr>
        <p:spPr>
          <a:xfrm>
            <a:off x="457200" y="914400"/>
            <a:ext cx="8229600" cy="685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Why is “national ownership” so important?</a:t>
            </a:r>
            <a:endParaRPr/>
          </a:p>
        </p:txBody>
      </p:sp>
      <p:sp>
        <p:nvSpPr>
          <p:cNvPr id="121" name="Google Shape;121;p18"/>
          <p:cNvSpPr txBox="1"/>
          <p:nvPr>
            <p:ph idx="1" type="body"/>
          </p:nvPr>
        </p:nvSpPr>
        <p:spPr>
          <a:xfrm>
            <a:off x="457200" y="1752600"/>
            <a:ext cx="8229600" cy="43735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Children are the future and pride of all countries. They will be the productive force behind making the country advance in the future.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In order for the future generation to survive and be healthy they need to be protected and taken care of. Immunization is such a protective measure.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Immunization is also one of the most cost-effective interventions in health. In other words, spending on immunization and preventing death and disability is a better way to spend money than on more expensive treatment programs.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Political importance, showing the population that their leaders are capable of taking care of them and protecting them, is one of the main functions of a state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9"/>
          <p:cNvSpPr txBox="1"/>
          <p:nvPr>
            <p:ph type="title"/>
          </p:nvPr>
        </p:nvSpPr>
        <p:spPr>
          <a:xfrm>
            <a:off x="457200" y="914400"/>
            <a:ext cx="8229600" cy="1295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Question: Can you have </a:t>
            </a:r>
            <a:r>
              <a:rPr b="1" i="0" lang="en-US" sz="3200" u="sng">
                <a:solidFill>
                  <a:schemeClr val="dk2"/>
                </a:solidFill>
                <a:latin typeface="Arial"/>
                <a:ea typeface="Arial"/>
                <a:cs typeface="Arial"/>
                <a:sym typeface="Arial"/>
              </a:rPr>
              <a:t>primary ownership</a:t>
            </a:r>
            <a:r>
              <a:rPr b="1" i="0" lang="en-US" sz="3200" u="none">
                <a:solidFill>
                  <a:schemeClr val="dk2"/>
                </a:solidFill>
                <a:latin typeface="Arial"/>
                <a:ea typeface="Arial"/>
                <a:cs typeface="Arial"/>
                <a:sym typeface="Arial"/>
              </a:rPr>
              <a:t> without paying for something?</a:t>
            </a:r>
            <a:endParaRPr/>
          </a:p>
        </p:txBody>
      </p:sp>
      <p:sp>
        <p:nvSpPr>
          <p:cNvPr id="127" name="Google Shape;127;p19"/>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None/>
            </a:pPr>
            <a:r>
              <a:rPr b="0" i="0" lang="en-US" sz="2100" u="none" cap="none" strike="noStrike">
                <a:solidFill>
                  <a:schemeClr val="dk1"/>
                </a:solidFill>
                <a:latin typeface="Arial"/>
                <a:ea typeface="Arial"/>
                <a:cs typeface="Arial"/>
                <a:sym typeface="Arial"/>
              </a:rPr>
              <a:t> - When a country depends heavily on outside donors it does not “own” its program.</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Donors have clearly stated that once a country achieves a certain level of GNI they will withdraw, until then they are gradually withdrawing and asking the countries to finance their programs more and more.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Immunization costs are increasing with population growth and introduction of new vaccines (pentavalent, PCV, HPV, rota are expensive. Malaria and dengue vaccines should be available in the near future and will add to costs). In order to be able to pay for their programs in the future, countries need to start planning now.</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EPI Programs</a:t>
            </a:r>
            <a:endParaRPr/>
          </a:p>
        </p:txBody>
      </p:sp>
      <p:sp>
        <p:nvSpPr>
          <p:cNvPr id="133" name="Google Shape;133;p2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cap="none" strike="noStrike">
                <a:solidFill>
                  <a:schemeClr val="dk1"/>
                </a:solidFill>
                <a:latin typeface="Arial"/>
                <a:ea typeface="Arial"/>
                <a:cs typeface="Arial"/>
                <a:sym typeface="Arial"/>
              </a:rPr>
              <a:t>The other part of “country ownership” states that effective and quality immunization services need to be available for all. In order to achieve this countries need to have well-functioning EPI Programs in place.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1"/>
          <p:cNvSpPr txBox="1"/>
          <p:nvPr>
            <p:ph type="title"/>
          </p:nvPr>
        </p:nvSpPr>
        <p:spPr>
          <a:xfrm>
            <a:off x="457200" y="914400"/>
            <a:ext cx="8229600" cy="1295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What do EPI programs need that MPs can help with to ensure that the Programs function?</a:t>
            </a:r>
            <a:endParaRPr/>
          </a:p>
        </p:txBody>
      </p:sp>
      <p:sp>
        <p:nvSpPr>
          <p:cNvPr id="139" name="Google Shape;139;p21"/>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514350" lvl="0" marL="514350" marR="0" rtl="0" algn="l">
              <a:lnSpc>
                <a:spcPct val="100000"/>
              </a:lnSpc>
              <a:spcBef>
                <a:spcPts val="0"/>
              </a:spcBef>
              <a:spcAft>
                <a:spcPts val="0"/>
              </a:spcAft>
              <a:buClr>
                <a:schemeClr val="dk1"/>
              </a:buClr>
              <a:buSzPts val="2100"/>
              <a:buFont typeface="Arial"/>
              <a:buAutoNum type="arabicParenR"/>
            </a:pPr>
            <a:r>
              <a:rPr b="1" i="0" lang="en-US" sz="2100" u="none" cap="none" strike="noStrike">
                <a:solidFill>
                  <a:schemeClr val="dk1"/>
                </a:solidFill>
                <a:latin typeface="Arial"/>
                <a:ea typeface="Arial"/>
                <a:cs typeface="Arial"/>
                <a:sym typeface="Arial"/>
              </a:rPr>
              <a:t>Adequate financing</a:t>
            </a:r>
            <a:r>
              <a:rPr b="0" i="0" lang="en-US" sz="2100" u="none" cap="none" strike="noStrike">
                <a:solidFill>
                  <a:schemeClr val="dk1"/>
                </a:solidFill>
                <a:latin typeface="Arial"/>
                <a:ea typeface="Arial"/>
                <a:cs typeface="Arial"/>
                <a:sym typeface="Arial"/>
              </a:rPr>
              <a:t> (to buy vaccines and injection supplies, maintain cold chain and other equipment, distribution system to ensure that all the population is immunized even in the most remote areas)</a:t>
            </a:r>
            <a:endParaRPr/>
          </a:p>
          <a:p>
            <a:pPr indent="-514350" lvl="0" marL="514350" marR="0" rtl="0" algn="l">
              <a:lnSpc>
                <a:spcPct val="100000"/>
              </a:lnSpc>
              <a:spcBef>
                <a:spcPts val="420"/>
              </a:spcBef>
              <a:spcAft>
                <a:spcPts val="0"/>
              </a:spcAft>
              <a:buClr>
                <a:schemeClr val="dk1"/>
              </a:buClr>
              <a:buSzPts val="2100"/>
              <a:buFont typeface="Arial"/>
              <a:buAutoNum type="arabicParenR"/>
            </a:pPr>
            <a:r>
              <a:rPr b="1" i="0" lang="en-US" sz="2100" u="none" cap="none" strike="noStrike">
                <a:solidFill>
                  <a:schemeClr val="dk1"/>
                </a:solidFill>
                <a:latin typeface="Arial"/>
                <a:ea typeface="Arial"/>
                <a:cs typeface="Arial"/>
                <a:sym typeface="Arial"/>
              </a:rPr>
              <a:t>A sound legislative framework </a:t>
            </a:r>
            <a:r>
              <a:rPr b="0" i="0" lang="en-US" sz="2100" u="none" cap="none" strike="noStrike">
                <a:solidFill>
                  <a:schemeClr val="dk1"/>
                </a:solidFill>
                <a:latin typeface="Arial"/>
                <a:ea typeface="Arial"/>
                <a:cs typeface="Arial"/>
                <a:sym typeface="Arial"/>
              </a:rPr>
              <a:t>in place to support the program’s activities (e.g. no customs duties on vaccines and injection materials at points of entry so that vaccines are not blocked, there are provisions on school requirements in terms of vaccination for children, the program structure is well established, there is a budget line to ensure funds are available for the program in a sustainable way every year, doctors and patients are protected by legal provisions, etc.)</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2"/>
          <p:cNvSpPr txBox="1"/>
          <p:nvPr>
            <p:ph type="title"/>
          </p:nvPr>
        </p:nvSpPr>
        <p:spPr>
          <a:xfrm>
            <a:off x="457200" y="990600"/>
            <a:ext cx="8229600" cy="1219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What do EPI programs need that MPs can help with to ensure that the Programs function?</a:t>
            </a:r>
            <a:endParaRPr/>
          </a:p>
        </p:txBody>
      </p:sp>
      <p:sp>
        <p:nvSpPr>
          <p:cNvPr id="145" name="Google Shape;145;p22"/>
          <p:cNvSpPr txBox="1"/>
          <p:nvPr>
            <p:ph idx="1" type="body"/>
          </p:nvPr>
        </p:nvSpPr>
        <p:spPr>
          <a:xfrm>
            <a:off x="457200" y="2438400"/>
            <a:ext cx="8229600" cy="36877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None/>
            </a:pPr>
            <a:r>
              <a:rPr b="1" i="0" lang="en-US" sz="2600" u="none" cap="none" strike="noStrike">
                <a:solidFill>
                  <a:schemeClr val="dk1"/>
                </a:solidFill>
                <a:latin typeface="Arial"/>
                <a:ea typeface="Arial"/>
                <a:cs typeface="Arial"/>
                <a:sym typeface="Arial"/>
              </a:rPr>
              <a:t>3) Monitoring and oversight </a:t>
            </a:r>
            <a:r>
              <a:rPr b="0" i="0" lang="en-US" sz="2600" u="none" cap="none" strike="noStrike">
                <a:solidFill>
                  <a:schemeClr val="dk1"/>
                </a:solidFill>
                <a:latin typeface="Arial"/>
                <a:ea typeface="Arial"/>
                <a:cs typeface="Arial"/>
                <a:sym typeface="Arial"/>
              </a:rPr>
              <a:t>to ensure that whenever problems arise there are mechanisms in place that provide a way to address them. The oversight functions of Parliament can help increase transparency and accountability at all levels, leading not only to better functioning programs but also to good overall governance.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