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Depending who you ask on the history and origin of Fiber Optic itself, backbone networks have been around since the 1800s, but industry wide experts do believe one thing in common that it was developed and placed in the market in the 1950s. A U.S based company AT&amp;T began using fiber optics as a replacement for copper based systems as the first commercial applications for fiber optics and took place in Chicago.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 next few slides will explain in brief the benefits of this technology, its advantages, disadvantages, handling methods, planning, installation, testing and evaluation. This information is no way intended the entire procedure on this topics that I have just mentioned but it will create an eye opener to someone that has little or no knowledge on the technology itself.    </a:t>
            </a:r>
            <a:endParaRPr/>
          </a:p>
        </p:txBody>
      </p:sp>
      <p:sp>
        <p:nvSpPr>
          <p:cNvPr id="83" name="Google Shape;8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	These four bullet points are crucial to touch when discussing the elements of optical transmission as the need for speed, size and performance has been increased in our daily lives. It almost seem as the more we get the more we want and nothing is ever good or fast enough. We need to communicate faster via telephone, email, newsgroups, web access etc. The need to entertain ourselves has become much more in demand.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For all these to be a way of life, backbone networks have to be found on a reliable and fast platform such as fiber optic. Planning is the key to a successful design that will bring ease during installation as the product itself is fragile, expensive and needs great attention when working with it or anything that has to do with it.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Networks that are gradually migrating to these technology or for the first time been deployed with it have certain similarities with the ones that are been phased out but there are several differences that we will touch on as we go along this brief presentation. Those differences makes all the difference for society to benefit e.g. transmission of video signals and digital data over conventional copper cables cannot yet comply wit the constantly growing demand of our lifestyle.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Testing and Evaluation is a topic that requires great attention in the process as it might sometimes be too late if the results of a completed install turns out to be way off what you expected to be, so during the planning stage you must consider the “what if”  not as a backup plan but just incase unforeseen events occurred way at the end of the final testing stage.</a:t>
            </a:r>
            <a:endParaRPr/>
          </a:p>
        </p:txBody>
      </p:sp>
      <p:sp>
        <p:nvSpPr>
          <p:cNvPr id="90" name="Google Shape;9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	These four bullet points are crucial to touch when discussing the elements of optical transmission as the need for speed, size and performance has been increased in our daily lives. It almost seem as the more we get the more we want and nothing is ever good or fast enough. We need to communicate faster via telephone, email, newsgroups, web access etc. The need to entertain ourselves has become much more in demand.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For all these to be a way of life, backbone networks have to be found on a reliable and fast platform such as fiber optic. Planning is the key to a successful design that will bring ease during installation as the product itself is fragile, expensive and needs great attention when working with it or anything that has to do with it.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Networks that are gradually migrating to these technology or for the first time been deployed with it have certain similarities with the ones that are been phased out but there are several differences that we will touch on as we go along this brief presentation. Those differences makes all the difference for society to benefit e.g. transmission of video signals and digital data over conventional copper cables cannot yet comply wit the constantly growing demand of our lifestyle.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Testing and Evaluation is a topic that requires great attention in the process as it might sometimes be too late if the results of a completed install turns out to be way off what you expected to be, so during the planning stage you must consider the “what if”  not as a backup plan but just incase unforeseen events occurred way at the end of the final testing stage.</a:t>
            </a:r>
            <a:endParaRPr/>
          </a:p>
        </p:txBody>
      </p:sp>
      <p:sp>
        <p:nvSpPr>
          <p:cNvPr id="96" name="Google Shape;9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	These four bullet points are crucial to touch when discussing the elements of optical transmission as the need for speed, size and performance has been increased in our daily lives. It almost seem as the more we get the more we want and nothing is ever good or fast enough. We need to communicate faster via telephone, email, newsgroups, web access etc. The need to entertain ourselves has become much more in demand.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For all these to be a way of life, backbone networks have to be found on a reliable and fast platform such as fiber optic. Planning is the key to a successful design that will bring ease during installation as the product itself is fragile, expensive and needs great attention when working with it or anything that has to do with it.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Networks that are gradually migrating to these technology or for the first time been deployed with it have certain similarities with the ones that are been phased out but there are several differences that we will touch on as we go along this brief presentation. Those differences makes all the difference for society to benefit e.g. transmission of video signals and digital data over conventional copper cables cannot yet comply wit the constantly growing demand of our lifestyle.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Testing and Evaluation is a topic that requires great attention in the process as it might sometimes be too late if the results of a completed install turns out to be way off what you expected to be, so during the planning stage you must consider the “what if”  not as a backup plan but just incase unforeseen events occurred way at the end of the final testing stage.</a:t>
            </a:r>
            <a:endParaRPr/>
          </a:p>
        </p:txBody>
      </p:sp>
      <p:sp>
        <p:nvSpPr>
          <p:cNvPr id="102" name="Google Shape;10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As far as high speed internet connections are concerned, broadband access has become the agent that has revitalized the industry so fast that industry experts think if one fails to catch up events of yesterday, the ones of today will be too late to look at let alone start worrying about tomorrow’s. Broadband speeds at 2Mbps speeds seems just enough when one reflects two decades ago how we communicate using 56kbps which we thought was good enough.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Technologies that supports these infrastructure compete so service providers can support the demand that is driving the market in making sure quality of service takes center stage as they deliver bundle services to support voice, video &amp; data applications all in one at the same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a:r>
            <a:endParaRPr/>
          </a:p>
        </p:txBody>
      </p:sp>
      <p:sp>
        <p:nvSpPr>
          <p:cNvPr id="192" name="Google Shape;19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In this slide, the key points to take into consideration are listed. Planning is a very important factor to a successful and worry free backbone infrastructure installation. Looking at these points clockwise, the first task is to visit and identify the Central Office (CO) which will be your source point of connection. Start documenting everything and anything that will help you in your route plan. One visit to the CO is never enough to gather and familiarize yourself with points of entry and source route path or paths. Then conduct a survey from your findings with the staff or contractors associated with the CO and document as you go.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At this point you should be able to know what type of fiber cable you need and how many strands needed for the project but hold on purchasing just yet. Identify your route from source to your planned destination and consider the unexpected and plan ahead if during the project you have to alter your route as originally planned. Then from your route plan calculate how many splices you will perform along the way and determine that entire budget lose and see it meets industry standards, national and local codes.  </a:t>
            </a:r>
            <a:endParaRPr/>
          </a:p>
        </p:txBody>
      </p:sp>
      <p:sp>
        <p:nvSpPr>
          <p:cNvPr id="219" name="Google Shape;21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Principle of optical communication is to transmit a light signal through an optical fiber to a distant receiver using four components. </a:t>
            </a:r>
            <a:endParaRPr/>
          </a:p>
        </p:txBody>
      </p:sp>
      <p:sp>
        <p:nvSpPr>
          <p:cNvPr id="266" name="Google Shape;26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2"/>
          <p:cNvSpPr txBox="1"/>
          <p:nvPr>
            <p:ph idx="1" type="subTitle"/>
          </p:nvPr>
        </p:nvSpPr>
        <p:spPr>
          <a:xfrm>
            <a:off x="2873375" y="4038600"/>
            <a:ext cx="5584825" cy="381000"/>
          </a:xfrm>
          <a:prstGeom prst="rect">
            <a:avLst/>
          </a:prstGeom>
          <a:noFill/>
          <a:ln>
            <a:noFill/>
          </a:ln>
        </p:spPr>
        <p:txBody>
          <a:bodyPr anchorCtr="0" anchor="t" bIns="45700" lIns="91425" spcFirstLastPara="1" rIns="91425" wrap="square" tIns="45700">
            <a:noAutofit/>
          </a:bodyPr>
          <a:lstStyle>
            <a:lvl1pPr lvl="0" algn="l">
              <a:spcBef>
                <a:spcPts val="400"/>
              </a:spcBef>
              <a:spcAft>
                <a:spcPts val="0"/>
              </a:spcAft>
              <a:buSzPts val="2000"/>
              <a:buFont typeface="Noto Sans Symbols"/>
              <a:buNone/>
              <a:defRPr b="1" sz="2000">
                <a:solidFill>
                  <a:schemeClr val="dk1"/>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16" name="Google Shape;16;p2"/>
          <p:cNvSpPr txBox="1"/>
          <p:nvPr>
            <p:ph type="ctrTitle"/>
          </p:nvPr>
        </p:nvSpPr>
        <p:spPr>
          <a:xfrm>
            <a:off x="2819400" y="3276600"/>
            <a:ext cx="5791200" cy="6826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48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1"/>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1"/>
          <p:cNvSpPr txBox="1"/>
          <p:nvPr>
            <p:ph idx="1" type="body"/>
          </p:nvPr>
        </p:nvSpPr>
        <p:spPr>
          <a:xfrm rot="5400000">
            <a:off x="2324100" y="-495300"/>
            <a:ext cx="4724400" cy="830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6" name="Google Shape;66;p11"/>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8" name="Google Shape;68;p11"/>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2"/>
          <p:cNvSpPr txBox="1"/>
          <p:nvPr>
            <p:ph type="title"/>
          </p:nvPr>
        </p:nvSpPr>
        <p:spPr>
          <a:xfrm rot="5400000">
            <a:off x="5019675" y="2200275"/>
            <a:ext cx="5562600" cy="20764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2"/>
          <p:cNvSpPr txBox="1"/>
          <p:nvPr>
            <p:ph idx="1" type="body"/>
          </p:nvPr>
        </p:nvSpPr>
        <p:spPr>
          <a:xfrm rot="5400000">
            <a:off x="790575" y="200025"/>
            <a:ext cx="5562600" cy="60769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2" name="Google Shape;72;p12"/>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4" name="Google Shape;74;p12"/>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75" name="Shape 75"/>
        <p:cNvGrpSpPr/>
        <p:nvPr/>
      </p:nvGrpSpPr>
      <p:grpSpPr>
        <a:xfrm>
          <a:off x="0" y="0"/>
          <a:ext cx="0" cy="0"/>
          <a:chOff x="0" y="0"/>
          <a:chExt cx="0" cy="0"/>
        </a:xfrm>
      </p:grpSpPr>
      <p:sp>
        <p:nvSpPr>
          <p:cNvPr id="76" name="Google Shape;76;p13"/>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9" name="Google Shape;79;p13"/>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 type="body"/>
          </p:nvPr>
        </p:nvSpPr>
        <p:spPr>
          <a:xfrm>
            <a:off x="533400" y="1295400"/>
            <a:ext cx="8305800" cy="4724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 name="Google Shape;20;p3"/>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2" name="Google Shape;22;p3"/>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r>
              <a:rPr lang="en-US"/>
              <a:t>+23276504931</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4"/>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7" name="Google Shape;27;p4"/>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8"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 type="body"/>
          </p:nvPr>
        </p:nvSpPr>
        <p:spPr>
          <a:xfrm>
            <a:off x="533400" y="1295400"/>
            <a:ext cx="4076700" cy="47244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32" name="Google Shape;32;p6"/>
          <p:cNvSpPr txBox="1"/>
          <p:nvPr>
            <p:ph idx="2" type="body"/>
          </p:nvPr>
        </p:nvSpPr>
        <p:spPr>
          <a:xfrm>
            <a:off x="4762500" y="1295400"/>
            <a:ext cx="4076700" cy="47244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33" name="Google Shape;33;p6"/>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5" name="Google Shape;35;p6"/>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39" name="Google Shape;39;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40" name="Google Shape;40;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41" name="Google Shape;41;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42" name="Google Shape;42;p7"/>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4" name="Google Shape;44;p7"/>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8"/>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8" name="Google Shape;48;p8"/>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52" name="Google Shape;5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53" name="Google Shape;53;p9"/>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5" name="Google Shape;55;p9"/>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2"/>
              </a:buClr>
              <a:buSzPts val="3200"/>
              <a:buFont typeface="Noto Sans Symbols"/>
              <a:buNone/>
              <a:defRPr b="0" i="0" sz="3200" u="none" cap="none" strike="noStrike">
                <a:solidFill>
                  <a:schemeClr val="accent1"/>
                </a:solidFill>
                <a:latin typeface="Arial"/>
                <a:ea typeface="Arial"/>
                <a:cs typeface="Arial"/>
                <a:sym typeface="Arial"/>
              </a:defRPr>
            </a:lvl1pPr>
            <a:lvl2pPr lvl="1" marR="0" rtl="0" algn="l">
              <a:spcBef>
                <a:spcPts val="560"/>
              </a:spcBef>
              <a:spcAft>
                <a:spcPts val="0"/>
              </a:spcAft>
              <a:buClr>
                <a:schemeClr val="accent1"/>
              </a:buClr>
              <a:buSzPts val="2800"/>
              <a:buFont typeface="Noto Sans Symbols"/>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59" name="Google Shape;5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60" name="Google Shape;60;p10"/>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5943600" y="63246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2" name="Google Shape;62;p10"/>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33400" y="1295400"/>
            <a:ext cx="8305800" cy="47244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2"/>
              </a:buClr>
              <a:buSzPts val="2800"/>
              <a:buFont typeface="Noto Sans Symbols"/>
              <a:buChar char="▪"/>
              <a:defRPr b="0" i="0" sz="2800" u="none" cap="none" strike="noStrike">
                <a:solidFill>
                  <a:schemeClr val="accent1"/>
                </a:solidFill>
                <a:latin typeface="Arial"/>
                <a:ea typeface="Arial"/>
                <a:cs typeface="Arial"/>
                <a:sym typeface="Arial"/>
              </a:defRPr>
            </a:lvl1pPr>
            <a:lvl2pPr indent="-381000" lvl="1" marL="9144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1" name="Google Shape;11;p1"/>
          <p:cNvSpPr txBox="1"/>
          <p:nvPr>
            <p:ph idx="10" type="dt"/>
          </p:nvPr>
        </p:nvSpPr>
        <p:spPr>
          <a:xfrm>
            <a:off x="304800" y="6553200"/>
            <a:ext cx="2133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1"/>
          <p:cNvSpPr txBox="1"/>
          <p:nvPr>
            <p:ph idx="12" type="sldNum"/>
          </p:nvPr>
        </p:nvSpPr>
        <p:spPr>
          <a:xfrm>
            <a:off x="2971800" y="6553200"/>
            <a:ext cx="2133600" cy="2286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2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1" i="0" sz="32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1" i="0" sz="32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1" i="0" sz="32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1" i="0" sz="3200" u="none" cap="none" strike="noStrike">
                <a:solidFill>
                  <a:schemeClr val="lt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p:nvPr/>
        </p:nvSpPr>
        <p:spPr>
          <a:xfrm>
            <a:off x="2362200" y="2743200"/>
            <a:ext cx="6781800" cy="1828800"/>
          </a:xfrm>
          <a:prstGeom prst="roundRect">
            <a:avLst>
              <a:gd fmla="val 50000" name="adj"/>
            </a:avLst>
          </a:prstGeom>
          <a:solidFill>
            <a:srgbClr val="0000FF"/>
          </a:solidFill>
          <a:ln cap="flat" cmpd="sng" w="38100">
            <a:solidFill>
              <a:srgbClr val="FFFFFF"/>
            </a:solidFill>
            <a:prstDash val="solid"/>
            <a:round/>
            <a:headEnd len="sm" w="sm" type="none"/>
            <a:tailEnd len="sm" w="sm" type="none"/>
          </a:ln>
          <a:effectLst>
            <a:outerShdw rotWithShape="0" algn="ctr" dir="3187806" dist="63500">
              <a:srgbClr val="001D3A"/>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lt1"/>
                </a:solidFill>
                <a:latin typeface="Arial"/>
                <a:ea typeface="Arial"/>
                <a:cs typeface="Arial"/>
                <a:sym typeface="Arial"/>
              </a:rPr>
              <a:t>Optical Fiber Networks</a:t>
            </a:r>
            <a:endParaRPr/>
          </a:p>
          <a:p>
            <a:pPr indent="0" lvl="0" marL="0" marR="0" rtl="0" algn="ctr">
              <a:spcBef>
                <a:spcPts val="0"/>
              </a:spcBef>
              <a:spcAft>
                <a:spcPts val="0"/>
              </a:spcAft>
              <a:buNone/>
            </a:pPr>
            <a:r>
              <a:rPr b="1" i="0" lang="en-US" sz="4000" u="none" cap="none" strike="noStrike">
                <a:solidFill>
                  <a:schemeClr val="lt1"/>
                </a:solidFill>
                <a:latin typeface="Arial"/>
                <a:ea typeface="Arial"/>
                <a:cs typeface="Arial"/>
                <a:sym typeface="Arial"/>
              </a:rPr>
              <a:t>“Now and The Future”. </a:t>
            </a:r>
            <a:endParaRPr/>
          </a:p>
          <a:p>
            <a:pPr indent="0" lvl="0" marL="0" marR="0" rtl="0" algn="ctr">
              <a:spcBef>
                <a:spcPts val="0"/>
              </a:spcBef>
              <a:spcAft>
                <a:spcPts val="0"/>
              </a:spcAft>
              <a:buNone/>
            </a:pPr>
            <a:r>
              <a:t/>
            </a:r>
            <a:endParaRPr b="1" i="0" sz="2800" u="none" cap="none" strike="noStrike">
              <a:solidFill>
                <a:schemeClr val="lt1"/>
              </a:solidFill>
              <a:latin typeface="Arial"/>
              <a:ea typeface="Arial"/>
              <a:cs typeface="Arial"/>
              <a:sym typeface="Arial"/>
            </a:endParaRPr>
          </a:p>
        </p:txBody>
      </p:sp>
      <p:sp>
        <p:nvSpPr>
          <p:cNvPr id="86" name="Google Shape;86;p14"/>
          <p:cNvSpPr txBox="1"/>
          <p:nvPr/>
        </p:nvSpPr>
        <p:spPr>
          <a:xfrm>
            <a:off x="1143000" y="5105400"/>
            <a:ext cx="29718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FF0000"/>
                </a:solidFill>
                <a:latin typeface="Arial"/>
                <a:ea typeface="Arial"/>
                <a:cs typeface="Arial"/>
                <a:sym typeface="Arial"/>
              </a:rPr>
              <a:t>Yussif  Fofanah</a:t>
            </a:r>
            <a:endParaRPr/>
          </a:p>
          <a:p>
            <a:pPr indent="0" lvl="0" marL="0" marR="0" rtl="0" algn="l">
              <a:spcBef>
                <a:spcPts val="0"/>
              </a:spcBef>
              <a:spcAft>
                <a:spcPts val="0"/>
              </a:spcAft>
              <a:buNone/>
            </a:pPr>
            <a:r>
              <a:rPr b="1" lang="en-US" sz="2000">
                <a:solidFill>
                  <a:srgbClr val="FF0000"/>
                </a:solidFill>
                <a:latin typeface="Arial"/>
                <a:ea typeface="Arial"/>
                <a:cs typeface="Arial"/>
                <a:sym typeface="Arial"/>
              </a:rPr>
              <a:t>       November, 2013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1.JPG" id="335" name="Google Shape;335;p2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2.JPG" id="342" name="Google Shape;342;p2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5"/>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3.JPG" id="349" name="Google Shape;349;p2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4.JPG" id="356" name="Google Shape;356;p2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Reel Data Sheet</a:t>
            </a:r>
            <a:endParaRPr/>
          </a:p>
        </p:txBody>
      </p:sp>
      <p:sp>
        <p:nvSpPr>
          <p:cNvPr id="363" name="Google Shape;363;p27"/>
          <p:cNvSpPr txBox="1"/>
          <p:nvPr/>
        </p:nvSpPr>
        <p:spPr>
          <a:xfrm>
            <a:off x="838200" y="1600200"/>
            <a:ext cx="7848600" cy="553997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Customer Oder Number</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Factory Reel Number</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Customer Job Number</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Manufacturer Code and Count</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Customer Reel Number</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Cable Length</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Beginning and End Marking</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Ship Date</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Weight of Cable and Reel</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Manufacturer’s Name</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Bar Code</a:t>
            </a:r>
            <a:endParaRPr/>
          </a:p>
          <a:p>
            <a:pPr indent="-342900" lvl="0" marL="342900" marR="0" rtl="0" algn="l">
              <a:spcBef>
                <a:spcPts val="0"/>
              </a:spcBef>
              <a:spcAft>
                <a:spcPts val="0"/>
              </a:spcAft>
              <a:buClr>
                <a:schemeClr val="lt1"/>
              </a:buClr>
              <a:buSzPts val="2800"/>
              <a:buFont typeface="Arial"/>
              <a:buAutoNum type="arabicPeriod"/>
            </a:pPr>
            <a:r>
              <a:rPr lang="en-US" sz="2800">
                <a:solidFill>
                  <a:schemeClr val="lt1"/>
                </a:solidFill>
                <a:latin typeface="Arial"/>
                <a:ea typeface="Arial"/>
                <a:cs typeface="Arial"/>
                <a:sym typeface="Arial"/>
              </a:rPr>
              <a:t>Shipment Destination</a:t>
            </a:r>
            <a:endParaRPr/>
          </a:p>
          <a:p>
            <a:pPr indent="-228600" lvl="0" marL="342900" marR="0" rtl="0" algn="l">
              <a:spcBef>
                <a:spcPts val="0"/>
              </a:spcBef>
              <a:spcAft>
                <a:spcPts val="0"/>
              </a:spcAft>
              <a:buClr>
                <a:schemeClr val="lt1"/>
              </a:buClr>
              <a:buSzPts val="1800"/>
              <a:buFont typeface="Arial"/>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8"/>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Fiber pics\SAM_0278.JPG" id="370" name="Google Shape;370;p28"/>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9"/>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5.JPG" id="377" name="Google Shape;377;p2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0"/>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6.JPG" id="384" name="Google Shape;384;p30"/>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7.JPG" id="391" name="Google Shape;391;p3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2"/>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8.JPG" id="398" name="Google Shape;398;p32"/>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http://ronaldreagandivision.org/wp-content/uploads/2012/04/081125-n-5961c-067.jpg" id="92" name="Google Shape;92;p15"/>
          <p:cNvPicPr preferRelativeResize="0"/>
          <p:nvPr/>
        </p:nvPicPr>
        <p:blipFill rotWithShape="1">
          <a:blip r:embed="rId3">
            <a:alphaModFix/>
          </a:blip>
          <a:srcRect b="0" l="0" r="0" t="0"/>
          <a:stretch/>
        </p:blipFill>
        <p:spPr>
          <a:xfrm>
            <a:off x="0" y="762000"/>
            <a:ext cx="8915400" cy="60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3"/>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9.JPG" id="405" name="Google Shape;405;p33"/>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4"/>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10.JPG" id="412" name="Google Shape;412;p3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Diagram</a:t>
            </a:r>
            <a:endParaRPr/>
          </a:p>
        </p:txBody>
      </p:sp>
      <p:pic>
        <p:nvPicPr>
          <p:cNvPr descr="C:\Users\User\Desktop\Edited fiber pics jpeg\Total Training Exhibit pages\Slide12.JPG" id="419" name="Google Shape;419;p3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descr="H:\DCIM\100PHOTO\SAM_0386.JPG" id="425" name="Google Shape;425;p36"/>
          <p:cNvPicPr preferRelativeResize="0"/>
          <p:nvPr/>
        </p:nvPicPr>
        <p:blipFill rotWithShape="1">
          <a:blip r:embed="rId3">
            <a:alphaModFix/>
          </a:blip>
          <a:srcRect b="0" l="0" r="0" t="0"/>
          <a:stretch/>
        </p:blipFill>
        <p:spPr>
          <a:xfrm>
            <a:off x="-304800" y="-228600"/>
            <a:ext cx="9753600" cy="7315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I:\ITI Docs New\Fiber pics\Mansaray.jpg" id="431" name="Google Shape;431;p37"/>
          <p:cNvPicPr preferRelativeResize="0"/>
          <p:nvPr/>
        </p:nvPicPr>
        <p:blipFill rotWithShape="1">
          <a:blip r:embed="rId3">
            <a:alphaModFix/>
          </a:blip>
          <a:srcRect b="0" l="0" r="0" t="0"/>
          <a:stretch/>
        </p:blipFill>
        <p:spPr>
          <a:xfrm>
            <a:off x="0" y="0"/>
            <a:ext cx="9144000" cy="5867400"/>
          </a:xfrm>
          <a:prstGeom prst="rect">
            <a:avLst/>
          </a:prstGeom>
          <a:noFill/>
          <a:ln>
            <a:noFill/>
          </a:ln>
        </p:spPr>
      </p:pic>
      <p:sp>
        <p:nvSpPr>
          <p:cNvPr id="432" name="Google Shape;432;p37"/>
          <p:cNvSpPr txBox="1"/>
          <p:nvPr/>
        </p:nvSpPr>
        <p:spPr>
          <a:xfrm>
            <a:off x="0" y="5791200"/>
            <a:ext cx="9144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Yussif Fofanah of Teleficient Communication (center) with VP Alhaji Sam Sumana discussing the status of the ACE FIBER OPTIC connection to be landed……</a:t>
            </a:r>
            <a:endParaRPr sz="1800">
              <a:solidFill>
                <a:schemeClr val="lt1"/>
              </a:solidFill>
              <a:latin typeface="Arial"/>
              <a:ea typeface="Arial"/>
              <a:cs typeface="Arial"/>
              <a:sym typeface="Arial"/>
            </a:endParaRPr>
          </a:p>
          <a:p>
            <a:pPr indent="0" lvl="0" marL="0" marR="0" rtl="0" algn="ctr">
              <a:spcBef>
                <a:spcPts val="0"/>
              </a:spcBef>
              <a:spcAft>
                <a:spcPts val="0"/>
              </a:spcAft>
              <a:buNone/>
            </a:pPr>
            <a:r>
              <a:rPr lang="en-US" sz="1800">
                <a:solidFill>
                  <a:schemeClr val="lt1"/>
                </a:solidFill>
                <a:latin typeface="Arial"/>
                <a:ea typeface="Arial"/>
                <a:cs typeface="Arial"/>
                <a:sym typeface="Arial"/>
              </a:rPr>
              <a:t>Courtesy of The Patriotic Vanguard online newspaper 6/20/2009 – Washington DC</a:t>
            </a:r>
            <a:endParaRPr sz="18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8"/>
          <p:cNvSpPr/>
          <p:nvPr/>
        </p:nvSpPr>
        <p:spPr>
          <a:xfrm>
            <a:off x="3810000" y="2819400"/>
            <a:ext cx="4724400" cy="609600"/>
          </a:xfrm>
          <a:prstGeom prst="rect">
            <a:avLst/>
          </a:prstGeom>
        </p:spPr>
        <p:txBody>
          <a:bodyPr>
            <a:prstTxWarp prst="textPlain"/>
          </a:bodyPr>
          <a:lstStyle/>
          <a:p>
            <a:pPr lvl="0" algn="ctr"/>
            <a:r>
              <a:rPr b="1" i="0">
                <a:ln cap="flat" cmpd="sng" w="28575">
                  <a:solidFill>
                    <a:schemeClr val="lt1"/>
                  </a:solidFill>
                  <a:prstDash val="solid"/>
                  <a:round/>
                  <a:headEnd len="sm" w="sm" type="none"/>
                  <a:tailEnd len="sm" w="sm" type="none"/>
                </a:ln>
                <a:gradFill>
                  <a:gsLst>
                    <a:gs pos="0">
                      <a:schemeClr val="dk2"/>
                    </a:gs>
                    <a:gs pos="100000">
                      <a:schemeClr val="accent1"/>
                    </a:gs>
                  </a:gsLst>
                  <a:lin ang="0" scaled="0"/>
                </a:gradFill>
                <a:latin typeface="Verdana"/>
              </a:rPr>
              <a:t>Thank You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C:\Documents and Settings\nimnat0423\Local Settings\Temporary Internet Files\Content.IE5\K72V8NOZ\MPj04331650000[1].jpg" id="444" name="Google Shape;444;p39"/>
          <p:cNvPicPr preferRelativeResize="0"/>
          <p:nvPr/>
        </p:nvPicPr>
        <p:blipFill rotWithShape="1">
          <a:blip r:embed="rId3">
            <a:alphaModFix/>
          </a:blip>
          <a:srcRect b="0" l="0" r="0" t="0"/>
          <a:stretch/>
        </p:blipFill>
        <p:spPr>
          <a:xfrm>
            <a:off x="1447800" y="1600200"/>
            <a:ext cx="5278568" cy="3962400"/>
          </a:xfrm>
          <a:prstGeom prst="rect">
            <a:avLst/>
          </a:prstGeom>
          <a:noFill/>
          <a:ln>
            <a:noFill/>
          </a:ln>
        </p:spPr>
      </p:pic>
      <p:sp>
        <p:nvSpPr>
          <p:cNvPr id="445" name="Google Shape;445;p39"/>
          <p:cNvSpPr txBox="1"/>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E1EBF9"/>
              </a:buClr>
              <a:buSzPts val="4800"/>
              <a:buFont typeface="Arial"/>
              <a:buNone/>
            </a:pPr>
            <a:r>
              <a:rPr b="1" i="0" lang="en-US" sz="4800" u="none" cap="none" strike="noStrike">
                <a:solidFill>
                  <a:srgbClr val="E1EBF9"/>
                </a:solidFill>
                <a:latin typeface="Arial"/>
                <a:ea typeface="Arial"/>
                <a:cs typeface="Arial"/>
                <a:sym typeface="Aria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http://damontucker.files.wordpress.com/2011/04/uss-ronald-reagan.jpg" id="98" name="Google Shape;98;p16"/>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Contents</a:t>
            </a:r>
            <a:endParaRPr sz="2000">
              <a:solidFill>
                <a:schemeClr val="accent1"/>
              </a:solidFill>
            </a:endParaRPr>
          </a:p>
        </p:txBody>
      </p:sp>
      <p:cxnSp>
        <p:nvCxnSpPr>
          <p:cNvPr id="105" name="Google Shape;105;p17"/>
          <p:cNvCxnSpPr/>
          <p:nvPr/>
        </p:nvCxnSpPr>
        <p:spPr>
          <a:xfrm flipH="1" rot="10800000">
            <a:off x="2362200" y="2286000"/>
            <a:ext cx="6172200" cy="45719"/>
          </a:xfrm>
          <a:prstGeom prst="straightConnector1">
            <a:avLst/>
          </a:prstGeom>
          <a:noFill/>
          <a:ln cap="flat" cmpd="sng" w="25400">
            <a:solidFill>
              <a:schemeClr val="dk1"/>
            </a:solidFill>
            <a:prstDash val="dot"/>
            <a:round/>
            <a:headEnd len="med" w="med" type="none"/>
            <a:tailEnd len="med" w="med" type="oval"/>
          </a:ln>
        </p:spPr>
      </p:cxnSp>
      <p:sp>
        <p:nvSpPr>
          <p:cNvPr id="106" name="Google Shape;106;p17"/>
          <p:cNvSpPr txBox="1"/>
          <p:nvPr/>
        </p:nvSpPr>
        <p:spPr>
          <a:xfrm>
            <a:off x="2819400" y="1828800"/>
            <a:ext cx="5943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 Broadband  Access  - What &amp; How? </a:t>
            </a:r>
            <a:endParaRPr sz="2800">
              <a:solidFill>
                <a:schemeClr val="lt1"/>
              </a:solidFill>
              <a:latin typeface="Arial"/>
              <a:ea typeface="Arial"/>
              <a:cs typeface="Arial"/>
              <a:sym typeface="Arial"/>
            </a:endParaRPr>
          </a:p>
        </p:txBody>
      </p:sp>
      <p:grpSp>
        <p:nvGrpSpPr>
          <p:cNvPr id="107" name="Google Shape;107;p17"/>
          <p:cNvGrpSpPr/>
          <p:nvPr/>
        </p:nvGrpSpPr>
        <p:grpSpPr>
          <a:xfrm>
            <a:off x="1981200" y="1752600"/>
            <a:ext cx="685800" cy="679450"/>
            <a:chOff x="1296" y="1200"/>
            <a:chExt cx="432" cy="428"/>
          </a:xfrm>
        </p:grpSpPr>
        <p:grpSp>
          <p:nvGrpSpPr>
            <p:cNvPr id="108" name="Google Shape;108;p17"/>
            <p:cNvGrpSpPr/>
            <p:nvPr/>
          </p:nvGrpSpPr>
          <p:grpSpPr>
            <a:xfrm>
              <a:off x="1296" y="1200"/>
              <a:ext cx="432" cy="428"/>
              <a:chOff x="662" y="1574"/>
              <a:chExt cx="480" cy="476"/>
            </a:xfrm>
          </p:grpSpPr>
          <p:grpSp>
            <p:nvGrpSpPr>
              <p:cNvPr id="109" name="Google Shape;109;p17"/>
              <p:cNvGrpSpPr/>
              <p:nvPr/>
            </p:nvGrpSpPr>
            <p:grpSpPr>
              <a:xfrm>
                <a:off x="662" y="1574"/>
                <a:ext cx="480" cy="476"/>
                <a:chOff x="662" y="1574"/>
                <a:chExt cx="480" cy="476"/>
              </a:xfrm>
            </p:grpSpPr>
            <p:sp>
              <p:nvSpPr>
                <p:cNvPr id="110" name="Google Shape;110;p17"/>
                <p:cNvSpPr/>
                <p:nvPr/>
              </p:nvSpPr>
              <p:spPr>
                <a:xfrm>
                  <a:off x="662" y="1574"/>
                  <a:ext cx="480" cy="476"/>
                </a:xfrm>
                <a:prstGeom prst="ellipse">
                  <a:avLst/>
                </a:prstGeom>
                <a:gradFill>
                  <a:gsLst>
                    <a:gs pos="0">
                      <a:srgbClr val="FFFFFF"/>
                    </a:gs>
                    <a:gs pos="50000">
                      <a:schemeClr val="accent1"/>
                    </a:gs>
                    <a:gs pos="100000">
                      <a:srgbClr val="FFFFFF"/>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17"/>
                <p:cNvSpPr/>
                <p:nvPr/>
              </p:nvSpPr>
              <p:spPr>
                <a:xfrm>
                  <a:off x="662" y="1574"/>
                  <a:ext cx="480" cy="476"/>
                </a:xfrm>
                <a:prstGeom prst="ellipse">
                  <a:avLst/>
                </a:prstGeom>
                <a:gradFill>
                  <a:gsLst>
                    <a:gs pos="0">
                      <a:srgbClr val="709EE2">
                        <a:alpha val="31764"/>
                      </a:srgbClr>
                    </a:gs>
                    <a:gs pos="100000">
                      <a:srgbClr val="000000">
                        <a:alpha val="89803"/>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17"/>
                <p:cNvSpPr/>
                <p:nvPr/>
              </p:nvSpPr>
              <p:spPr>
                <a:xfrm>
                  <a:off x="694" y="1605"/>
                  <a:ext cx="416" cy="414"/>
                </a:xfrm>
                <a:prstGeom prst="ellipse">
                  <a:avLst/>
                </a:prstGeom>
                <a:gradFill>
                  <a:gsLst>
                    <a:gs pos="0">
                      <a:srgbClr val="5477AA"/>
                    </a:gs>
                    <a:gs pos="50000">
                      <a:schemeClr val="accent1"/>
                    </a:gs>
                    <a:gs pos="100000">
                      <a:srgbClr val="5477AA"/>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17"/>
                <p:cNvSpPr/>
                <p:nvPr/>
              </p:nvSpPr>
              <p:spPr>
                <a:xfrm>
                  <a:off x="694" y="1606"/>
                  <a:ext cx="416" cy="414"/>
                </a:xfrm>
                <a:prstGeom prst="ellipse">
                  <a:avLst/>
                </a:prstGeom>
                <a:gradFill>
                  <a:gsLst>
                    <a:gs pos="0">
                      <a:srgbClr val="5B80B7"/>
                    </a:gs>
                    <a:gs pos="100000">
                      <a:srgbClr val="709EE2">
                        <a:alpha val="0"/>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114" name="Google Shape;114;p17"/>
              <p:cNvGrpSpPr/>
              <p:nvPr/>
            </p:nvGrpSpPr>
            <p:grpSpPr>
              <a:xfrm>
                <a:off x="720" y="1625"/>
                <a:ext cx="376" cy="379"/>
                <a:chOff x="336" y="1049"/>
                <a:chExt cx="376" cy="379"/>
              </a:xfrm>
            </p:grpSpPr>
            <p:sp>
              <p:nvSpPr>
                <p:cNvPr id="115" name="Google Shape;115;p17"/>
                <p:cNvSpPr/>
                <p:nvPr/>
              </p:nvSpPr>
              <p:spPr>
                <a:xfrm>
                  <a:off x="336" y="1056"/>
                  <a:ext cx="376" cy="372"/>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16" name="Google Shape;116;p17"/>
                <p:cNvGrpSpPr/>
                <p:nvPr/>
              </p:nvGrpSpPr>
              <p:grpSpPr>
                <a:xfrm>
                  <a:off x="336" y="1049"/>
                  <a:ext cx="364" cy="361"/>
                  <a:chOff x="4166" y="1706"/>
                  <a:chExt cx="1252" cy="1252"/>
                </a:xfrm>
              </p:grpSpPr>
              <p:sp>
                <p:nvSpPr>
                  <p:cNvPr id="117" name="Google Shape;117;p17"/>
                  <p:cNvSpPr/>
                  <p:nvPr/>
                </p:nvSpPr>
                <p:spPr>
                  <a:xfrm>
                    <a:off x="4166" y="1706"/>
                    <a:ext cx="1252" cy="1252"/>
                  </a:xfrm>
                  <a:prstGeom prst="ellipse">
                    <a:avLst/>
                  </a:prstGeom>
                  <a:gradFill>
                    <a:gsLst>
                      <a:gs pos="0">
                        <a:srgbClr val="969E9F"/>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17"/>
                  <p:cNvSpPr/>
                  <p:nvPr/>
                </p:nvSpPr>
                <p:spPr>
                  <a:xfrm>
                    <a:off x="4182" y="1713"/>
                    <a:ext cx="1222" cy="1221"/>
                  </a:xfrm>
                  <a:prstGeom prst="ellipse">
                    <a:avLst/>
                  </a:prstGeom>
                  <a:gradFill>
                    <a:gsLst>
                      <a:gs pos="0">
                        <a:srgbClr val="D6E1E2">
                          <a:alpha val="0"/>
                        </a:srgbClr>
                      </a:gs>
                      <a:gs pos="100000">
                        <a:srgbClr val="F2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17"/>
                  <p:cNvSpPr/>
                  <p:nvPr/>
                </p:nvSpPr>
                <p:spPr>
                  <a:xfrm>
                    <a:off x="4195" y="1725"/>
                    <a:ext cx="1162" cy="1141"/>
                  </a:xfrm>
                  <a:prstGeom prst="ellipse">
                    <a:avLst/>
                  </a:prstGeom>
                  <a:gradFill>
                    <a:gsLst>
                      <a:gs pos="0">
                        <a:srgbClr val="C0CACB"/>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17"/>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grpSp>
        <p:sp>
          <p:nvSpPr>
            <p:cNvPr id="125" name="Google Shape;125;p17"/>
            <p:cNvSpPr txBox="1"/>
            <p:nvPr/>
          </p:nvSpPr>
          <p:spPr>
            <a:xfrm>
              <a:off x="1392" y="1269"/>
              <a:ext cx="223" cy="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2"/>
                  </a:solidFill>
                  <a:latin typeface="Arial"/>
                  <a:ea typeface="Arial"/>
                  <a:cs typeface="Arial"/>
                  <a:sym typeface="Arial"/>
                </a:rPr>
                <a:t>1</a:t>
              </a:r>
              <a:endParaRPr/>
            </a:p>
          </p:txBody>
        </p:sp>
      </p:grpSp>
      <p:cxnSp>
        <p:nvCxnSpPr>
          <p:cNvPr id="126" name="Google Shape;126;p17"/>
          <p:cNvCxnSpPr/>
          <p:nvPr/>
        </p:nvCxnSpPr>
        <p:spPr>
          <a:xfrm flipH="1" rot="10800000">
            <a:off x="2362200" y="3253106"/>
            <a:ext cx="3733800" cy="45719"/>
          </a:xfrm>
          <a:prstGeom prst="straightConnector1">
            <a:avLst/>
          </a:prstGeom>
          <a:noFill/>
          <a:ln cap="flat" cmpd="sng" w="25400">
            <a:solidFill>
              <a:schemeClr val="dk1"/>
            </a:solidFill>
            <a:prstDash val="dot"/>
            <a:round/>
            <a:headEnd len="med" w="med" type="none"/>
            <a:tailEnd len="med" w="med" type="oval"/>
          </a:ln>
        </p:spPr>
      </p:cxnSp>
      <p:sp>
        <p:nvSpPr>
          <p:cNvPr id="127" name="Google Shape;127;p17"/>
          <p:cNvSpPr txBox="1"/>
          <p:nvPr/>
        </p:nvSpPr>
        <p:spPr>
          <a:xfrm>
            <a:off x="2895600" y="2832100"/>
            <a:ext cx="495245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 Planning &amp; Design</a:t>
            </a:r>
            <a:endParaRPr sz="2800">
              <a:solidFill>
                <a:schemeClr val="lt1"/>
              </a:solidFill>
              <a:latin typeface="Arial"/>
              <a:ea typeface="Arial"/>
              <a:cs typeface="Arial"/>
              <a:sym typeface="Arial"/>
            </a:endParaRPr>
          </a:p>
        </p:txBody>
      </p:sp>
      <p:cxnSp>
        <p:nvCxnSpPr>
          <p:cNvPr id="128" name="Google Shape;128;p17"/>
          <p:cNvCxnSpPr/>
          <p:nvPr/>
        </p:nvCxnSpPr>
        <p:spPr>
          <a:xfrm>
            <a:off x="2362200" y="4267199"/>
            <a:ext cx="5257800" cy="45719"/>
          </a:xfrm>
          <a:prstGeom prst="straightConnector1">
            <a:avLst/>
          </a:prstGeom>
          <a:noFill/>
          <a:ln cap="flat" cmpd="sng" w="25400">
            <a:solidFill>
              <a:schemeClr val="dk1"/>
            </a:solidFill>
            <a:prstDash val="dot"/>
            <a:round/>
            <a:headEnd len="med" w="med" type="none"/>
            <a:tailEnd len="med" w="med" type="oval"/>
          </a:ln>
        </p:spPr>
      </p:cxnSp>
      <p:sp>
        <p:nvSpPr>
          <p:cNvPr id="129" name="Google Shape;129;p17"/>
          <p:cNvSpPr txBox="1"/>
          <p:nvPr/>
        </p:nvSpPr>
        <p:spPr>
          <a:xfrm>
            <a:off x="2971800" y="3810000"/>
            <a:ext cx="56388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Optical Communication Principles</a:t>
            </a:r>
            <a:endParaRPr sz="2800">
              <a:solidFill>
                <a:schemeClr val="lt1"/>
              </a:solidFill>
              <a:latin typeface="Arial"/>
              <a:ea typeface="Arial"/>
              <a:cs typeface="Arial"/>
              <a:sym typeface="Arial"/>
            </a:endParaRPr>
          </a:p>
        </p:txBody>
      </p:sp>
      <p:cxnSp>
        <p:nvCxnSpPr>
          <p:cNvPr id="130" name="Google Shape;130;p17"/>
          <p:cNvCxnSpPr/>
          <p:nvPr/>
        </p:nvCxnSpPr>
        <p:spPr>
          <a:xfrm flipH="1" rot="10800000">
            <a:off x="2362200" y="5158106"/>
            <a:ext cx="4114800" cy="45719"/>
          </a:xfrm>
          <a:prstGeom prst="straightConnector1">
            <a:avLst/>
          </a:prstGeom>
          <a:noFill/>
          <a:ln cap="flat" cmpd="sng" w="25400">
            <a:solidFill>
              <a:schemeClr val="dk1"/>
            </a:solidFill>
            <a:prstDash val="dot"/>
            <a:round/>
            <a:headEnd len="med" w="med" type="none"/>
            <a:tailEnd len="med" w="med" type="oval"/>
          </a:ln>
        </p:spPr>
      </p:cxnSp>
      <p:sp>
        <p:nvSpPr>
          <p:cNvPr id="131" name="Google Shape;131;p17"/>
          <p:cNvSpPr txBox="1"/>
          <p:nvPr/>
        </p:nvSpPr>
        <p:spPr>
          <a:xfrm>
            <a:off x="2971800" y="4714875"/>
            <a:ext cx="61722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Arial"/>
                <a:ea typeface="Arial"/>
                <a:cs typeface="Arial"/>
                <a:sym typeface="Arial"/>
              </a:rPr>
              <a:t>Monitoring, Evaluating  &amp; Training</a:t>
            </a:r>
            <a:endParaRPr sz="2800">
              <a:solidFill>
                <a:schemeClr val="lt1"/>
              </a:solidFill>
              <a:latin typeface="Arial"/>
              <a:ea typeface="Arial"/>
              <a:cs typeface="Arial"/>
              <a:sym typeface="Arial"/>
            </a:endParaRPr>
          </a:p>
        </p:txBody>
      </p:sp>
      <p:grpSp>
        <p:nvGrpSpPr>
          <p:cNvPr id="132" name="Google Shape;132;p17"/>
          <p:cNvGrpSpPr/>
          <p:nvPr/>
        </p:nvGrpSpPr>
        <p:grpSpPr>
          <a:xfrm>
            <a:off x="1992313" y="2667000"/>
            <a:ext cx="685800" cy="685800"/>
            <a:chOff x="1303" y="1810"/>
            <a:chExt cx="432" cy="432"/>
          </a:xfrm>
        </p:grpSpPr>
        <p:grpSp>
          <p:nvGrpSpPr>
            <p:cNvPr id="133" name="Google Shape;133;p17"/>
            <p:cNvGrpSpPr/>
            <p:nvPr/>
          </p:nvGrpSpPr>
          <p:grpSpPr>
            <a:xfrm>
              <a:off x="1303" y="1810"/>
              <a:ext cx="432" cy="432"/>
              <a:chOff x="816" y="2400"/>
              <a:chExt cx="480" cy="476"/>
            </a:xfrm>
          </p:grpSpPr>
          <p:grpSp>
            <p:nvGrpSpPr>
              <p:cNvPr id="134" name="Google Shape;134;p17"/>
              <p:cNvGrpSpPr/>
              <p:nvPr/>
            </p:nvGrpSpPr>
            <p:grpSpPr>
              <a:xfrm>
                <a:off x="816" y="2400"/>
                <a:ext cx="480" cy="476"/>
                <a:chOff x="662" y="1574"/>
                <a:chExt cx="480" cy="476"/>
              </a:xfrm>
            </p:grpSpPr>
            <p:sp>
              <p:nvSpPr>
                <p:cNvPr id="135" name="Google Shape;135;p17"/>
                <p:cNvSpPr/>
                <p:nvPr/>
              </p:nvSpPr>
              <p:spPr>
                <a:xfrm>
                  <a:off x="662" y="1574"/>
                  <a:ext cx="480" cy="476"/>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7"/>
                <p:cNvSpPr/>
                <p:nvPr/>
              </p:nvSpPr>
              <p:spPr>
                <a:xfrm>
                  <a:off x="662" y="1574"/>
                  <a:ext cx="480" cy="476"/>
                </a:xfrm>
                <a:prstGeom prst="ellipse">
                  <a:avLst/>
                </a:prstGeom>
                <a:gradFill>
                  <a:gsLst>
                    <a:gs pos="0">
                      <a:srgbClr val="3B9D81">
                        <a:alpha val="31764"/>
                      </a:srgbClr>
                    </a:gs>
                    <a:gs pos="100000">
                      <a:srgbClr val="000000">
                        <a:alpha val="89803"/>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p:nvPr/>
              </p:nvSpPr>
              <p:spPr>
                <a:xfrm>
                  <a:off x="694" y="1605"/>
                  <a:ext cx="416" cy="414"/>
                </a:xfrm>
                <a:prstGeom prst="ellipse">
                  <a:avLst/>
                </a:prstGeom>
                <a:gradFill>
                  <a:gsLst>
                    <a:gs pos="0">
                      <a:srgbClr val="2C7661"/>
                    </a:gs>
                    <a:gs pos="50000">
                      <a:schemeClr val="hlink"/>
                    </a:gs>
                    <a:gs pos="100000">
                      <a:srgbClr val="2C7661"/>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17"/>
                <p:cNvSpPr/>
                <p:nvPr/>
              </p:nvSpPr>
              <p:spPr>
                <a:xfrm>
                  <a:off x="694" y="1606"/>
                  <a:ext cx="416" cy="414"/>
                </a:xfrm>
                <a:prstGeom prst="ellipse">
                  <a:avLst/>
                </a:prstGeom>
                <a:gradFill>
                  <a:gsLst>
                    <a:gs pos="0">
                      <a:srgbClr val="307F68"/>
                    </a:gs>
                    <a:gs pos="100000">
                      <a:srgbClr val="3B9D81">
                        <a:alpha val="0"/>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139" name="Google Shape;139;p17"/>
              <p:cNvGrpSpPr/>
              <p:nvPr/>
            </p:nvGrpSpPr>
            <p:grpSpPr>
              <a:xfrm>
                <a:off x="871" y="2455"/>
                <a:ext cx="376" cy="379"/>
                <a:chOff x="336" y="1049"/>
                <a:chExt cx="376" cy="379"/>
              </a:xfrm>
            </p:grpSpPr>
            <p:sp>
              <p:nvSpPr>
                <p:cNvPr id="140" name="Google Shape;140;p17"/>
                <p:cNvSpPr/>
                <p:nvPr/>
              </p:nvSpPr>
              <p:spPr>
                <a:xfrm>
                  <a:off x="336" y="1056"/>
                  <a:ext cx="376" cy="372"/>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41" name="Google Shape;141;p17"/>
                <p:cNvGrpSpPr/>
                <p:nvPr/>
              </p:nvGrpSpPr>
              <p:grpSpPr>
                <a:xfrm>
                  <a:off x="336" y="1049"/>
                  <a:ext cx="364" cy="361"/>
                  <a:chOff x="4166" y="1706"/>
                  <a:chExt cx="1252" cy="1252"/>
                </a:xfrm>
              </p:grpSpPr>
              <p:sp>
                <p:nvSpPr>
                  <p:cNvPr id="142" name="Google Shape;142;p17"/>
                  <p:cNvSpPr/>
                  <p:nvPr/>
                </p:nvSpPr>
                <p:spPr>
                  <a:xfrm>
                    <a:off x="4166" y="1706"/>
                    <a:ext cx="1252" cy="1252"/>
                  </a:xfrm>
                  <a:prstGeom prst="ellipse">
                    <a:avLst/>
                  </a:prstGeom>
                  <a:gradFill>
                    <a:gsLst>
                      <a:gs pos="0">
                        <a:srgbClr val="969E9F"/>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17"/>
                  <p:cNvSpPr/>
                  <p:nvPr/>
                </p:nvSpPr>
                <p:spPr>
                  <a:xfrm>
                    <a:off x="4182" y="1713"/>
                    <a:ext cx="1222" cy="1221"/>
                  </a:xfrm>
                  <a:prstGeom prst="ellipse">
                    <a:avLst/>
                  </a:prstGeom>
                  <a:gradFill>
                    <a:gsLst>
                      <a:gs pos="0">
                        <a:srgbClr val="D6E1E2">
                          <a:alpha val="0"/>
                        </a:srgbClr>
                      </a:gs>
                      <a:gs pos="100000">
                        <a:srgbClr val="F2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17"/>
                  <p:cNvSpPr/>
                  <p:nvPr/>
                </p:nvSpPr>
                <p:spPr>
                  <a:xfrm>
                    <a:off x="4195" y="1725"/>
                    <a:ext cx="1162" cy="1141"/>
                  </a:xfrm>
                  <a:prstGeom prst="ellipse">
                    <a:avLst/>
                  </a:prstGeom>
                  <a:gradFill>
                    <a:gsLst>
                      <a:gs pos="0">
                        <a:srgbClr val="C0CACB"/>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17"/>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grpSp>
        <p:sp>
          <p:nvSpPr>
            <p:cNvPr id="150" name="Google Shape;150;p17"/>
            <p:cNvSpPr txBox="1"/>
            <p:nvPr/>
          </p:nvSpPr>
          <p:spPr>
            <a:xfrm>
              <a:off x="1406" y="1886"/>
              <a:ext cx="223" cy="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2"/>
                  </a:solidFill>
                  <a:latin typeface="Arial"/>
                  <a:ea typeface="Arial"/>
                  <a:cs typeface="Arial"/>
                  <a:sym typeface="Arial"/>
                </a:rPr>
                <a:t>2</a:t>
              </a:r>
              <a:endParaRPr/>
            </a:p>
          </p:txBody>
        </p:sp>
      </p:grpSp>
      <p:grpSp>
        <p:nvGrpSpPr>
          <p:cNvPr id="151" name="Google Shape;151;p17"/>
          <p:cNvGrpSpPr/>
          <p:nvPr/>
        </p:nvGrpSpPr>
        <p:grpSpPr>
          <a:xfrm>
            <a:off x="1981200" y="3603625"/>
            <a:ext cx="685800" cy="679450"/>
            <a:chOff x="1296" y="1200"/>
            <a:chExt cx="432" cy="428"/>
          </a:xfrm>
        </p:grpSpPr>
        <p:grpSp>
          <p:nvGrpSpPr>
            <p:cNvPr id="152" name="Google Shape;152;p17"/>
            <p:cNvGrpSpPr/>
            <p:nvPr/>
          </p:nvGrpSpPr>
          <p:grpSpPr>
            <a:xfrm>
              <a:off x="1296" y="1200"/>
              <a:ext cx="432" cy="428"/>
              <a:chOff x="662" y="1574"/>
              <a:chExt cx="480" cy="476"/>
            </a:xfrm>
          </p:grpSpPr>
          <p:grpSp>
            <p:nvGrpSpPr>
              <p:cNvPr id="153" name="Google Shape;153;p17"/>
              <p:cNvGrpSpPr/>
              <p:nvPr/>
            </p:nvGrpSpPr>
            <p:grpSpPr>
              <a:xfrm>
                <a:off x="662" y="1574"/>
                <a:ext cx="480" cy="476"/>
                <a:chOff x="662" y="1574"/>
                <a:chExt cx="480" cy="476"/>
              </a:xfrm>
            </p:grpSpPr>
            <p:sp>
              <p:nvSpPr>
                <p:cNvPr id="154" name="Google Shape;154;p17"/>
                <p:cNvSpPr/>
                <p:nvPr/>
              </p:nvSpPr>
              <p:spPr>
                <a:xfrm>
                  <a:off x="662" y="1574"/>
                  <a:ext cx="480" cy="476"/>
                </a:xfrm>
                <a:prstGeom prst="ellipse">
                  <a:avLst/>
                </a:prstGeom>
                <a:gradFill>
                  <a:gsLst>
                    <a:gs pos="0">
                      <a:srgbClr val="FFFFFF"/>
                    </a:gs>
                    <a:gs pos="50000">
                      <a:schemeClr val="accent1"/>
                    </a:gs>
                    <a:gs pos="100000">
                      <a:srgbClr val="FFFFFF"/>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17"/>
                <p:cNvSpPr/>
                <p:nvPr/>
              </p:nvSpPr>
              <p:spPr>
                <a:xfrm>
                  <a:off x="662" y="1574"/>
                  <a:ext cx="480" cy="476"/>
                </a:xfrm>
                <a:prstGeom prst="ellipse">
                  <a:avLst/>
                </a:prstGeom>
                <a:gradFill>
                  <a:gsLst>
                    <a:gs pos="0">
                      <a:srgbClr val="709EE2">
                        <a:alpha val="31764"/>
                      </a:srgbClr>
                    </a:gs>
                    <a:gs pos="100000">
                      <a:srgbClr val="000000">
                        <a:alpha val="89803"/>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17"/>
                <p:cNvSpPr/>
                <p:nvPr/>
              </p:nvSpPr>
              <p:spPr>
                <a:xfrm>
                  <a:off x="694" y="1605"/>
                  <a:ext cx="416" cy="414"/>
                </a:xfrm>
                <a:prstGeom prst="ellipse">
                  <a:avLst/>
                </a:prstGeom>
                <a:gradFill>
                  <a:gsLst>
                    <a:gs pos="0">
                      <a:srgbClr val="5477AA"/>
                    </a:gs>
                    <a:gs pos="50000">
                      <a:schemeClr val="accent1"/>
                    </a:gs>
                    <a:gs pos="100000">
                      <a:srgbClr val="5477AA"/>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17"/>
                <p:cNvSpPr/>
                <p:nvPr/>
              </p:nvSpPr>
              <p:spPr>
                <a:xfrm>
                  <a:off x="694" y="1606"/>
                  <a:ext cx="416" cy="414"/>
                </a:xfrm>
                <a:prstGeom prst="ellipse">
                  <a:avLst/>
                </a:prstGeom>
                <a:gradFill>
                  <a:gsLst>
                    <a:gs pos="0">
                      <a:srgbClr val="5B80B7"/>
                    </a:gs>
                    <a:gs pos="100000">
                      <a:srgbClr val="709EE2">
                        <a:alpha val="0"/>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158" name="Google Shape;158;p17"/>
              <p:cNvGrpSpPr/>
              <p:nvPr/>
            </p:nvGrpSpPr>
            <p:grpSpPr>
              <a:xfrm>
                <a:off x="720" y="1625"/>
                <a:ext cx="376" cy="379"/>
                <a:chOff x="336" y="1049"/>
                <a:chExt cx="376" cy="379"/>
              </a:xfrm>
            </p:grpSpPr>
            <p:sp>
              <p:nvSpPr>
                <p:cNvPr id="159" name="Google Shape;159;p17"/>
                <p:cNvSpPr/>
                <p:nvPr/>
              </p:nvSpPr>
              <p:spPr>
                <a:xfrm>
                  <a:off x="336" y="1056"/>
                  <a:ext cx="376" cy="372"/>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60" name="Google Shape;160;p17"/>
                <p:cNvGrpSpPr/>
                <p:nvPr/>
              </p:nvGrpSpPr>
              <p:grpSpPr>
                <a:xfrm>
                  <a:off x="336" y="1049"/>
                  <a:ext cx="364" cy="361"/>
                  <a:chOff x="4166" y="1706"/>
                  <a:chExt cx="1252" cy="1252"/>
                </a:xfrm>
              </p:grpSpPr>
              <p:sp>
                <p:nvSpPr>
                  <p:cNvPr id="161" name="Google Shape;161;p17"/>
                  <p:cNvSpPr/>
                  <p:nvPr/>
                </p:nvSpPr>
                <p:spPr>
                  <a:xfrm>
                    <a:off x="4166" y="1706"/>
                    <a:ext cx="1252" cy="1252"/>
                  </a:xfrm>
                  <a:prstGeom prst="ellipse">
                    <a:avLst/>
                  </a:prstGeom>
                  <a:gradFill>
                    <a:gsLst>
                      <a:gs pos="0">
                        <a:srgbClr val="969E9F"/>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3" name="Google Shape;163;p17"/>
                  <p:cNvSpPr/>
                  <p:nvPr/>
                </p:nvSpPr>
                <p:spPr>
                  <a:xfrm>
                    <a:off x="4182" y="1713"/>
                    <a:ext cx="1222" cy="1221"/>
                  </a:xfrm>
                  <a:prstGeom prst="ellipse">
                    <a:avLst/>
                  </a:prstGeom>
                  <a:gradFill>
                    <a:gsLst>
                      <a:gs pos="0">
                        <a:srgbClr val="D6E1E2">
                          <a:alpha val="0"/>
                        </a:srgbClr>
                      </a:gs>
                      <a:gs pos="100000">
                        <a:srgbClr val="F2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17"/>
                  <p:cNvSpPr/>
                  <p:nvPr/>
                </p:nvSpPr>
                <p:spPr>
                  <a:xfrm>
                    <a:off x="4195" y="1725"/>
                    <a:ext cx="1162" cy="1141"/>
                  </a:xfrm>
                  <a:prstGeom prst="ellipse">
                    <a:avLst/>
                  </a:prstGeom>
                  <a:gradFill>
                    <a:gsLst>
                      <a:gs pos="0">
                        <a:srgbClr val="C0CACB"/>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17"/>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grpSp>
        <p:sp>
          <p:nvSpPr>
            <p:cNvPr id="169" name="Google Shape;169;p17"/>
            <p:cNvSpPr txBox="1"/>
            <p:nvPr/>
          </p:nvSpPr>
          <p:spPr>
            <a:xfrm>
              <a:off x="1392" y="1269"/>
              <a:ext cx="223" cy="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2"/>
                  </a:solidFill>
                  <a:latin typeface="Arial"/>
                  <a:ea typeface="Arial"/>
                  <a:cs typeface="Arial"/>
                  <a:sym typeface="Arial"/>
                </a:rPr>
                <a:t>3</a:t>
              </a:r>
              <a:endParaRPr/>
            </a:p>
          </p:txBody>
        </p:sp>
      </p:grpSp>
      <p:grpSp>
        <p:nvGrpSpPr>
          <p:cNvPr id="170" name="Google Shape;170;p17"/>
          <p:cNvGrpSpPr/>
          <p:nvPr/>
        </p:nvGrpSpPr>
        <p:grpSpPr>
          <a:xfrm>
            <a:off x="1990725" y="4572000"/>
            <a:ext cx="685800" cy="685800"/>
            <a:chOff x="1323" y="3010"/>
            <a:chExt cx="432" cy="432"/>
          </a:xfrm>
        </p:grpSpPr>
        <p:grpSp>
          <p:nvGrpSpPr>
            <p:cNvPr id="171" name="Google Shape;171;p17"/>
            <p:cNvGrpSpPr/>
            <p:nvPr/>
          </p:nvGrpSpPr>
          <p:grpSpPr>
            <a:xfrm>
              <a:off x="1323" y="3010"/>
              <a:ext cx="432" cy="432"/>
              <a:chOff x="816" y="2400"/>
              <a:chExt cx="480" cy="476"/>
            </a:xfrm>
          </p:grpSpPr>
          <p:grpSp>
            <p:nvGrpSpPr>
              <p:cNvPr id="172" name="Google Shape;172;p17"/>
              <p:cNvGrpSpPr/>
              <p:nvPr/>
            </p:nvGrpSpPr>
            <p:grpSpPr>
              <a:xfrm>
                <a:off x="816" y="2400"/>
                <a:ext cx="480" cy="476"/>
                <a:chOff x="662" y="1574"/>
                <a:chExt cx="480" cy="476"/>
              </a:xfrm>
            </p:grpSpPr>
            <p:sp>
              <p:nvSpPr>
                <p:cNvPr id="173" name="Google Shape;173;p17"/>
                <p:cNvSpPr/>
                <p:nvPr/>
              </p:nvSpPr>
              <p:spPr>
                <a:xfrm>
                  <a:off x="662" y="1574"/>
                  <a:ext cx="480" cy="476"/>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17"/>
                <p:cNvSpPr/>
                <p:nvPr/>
              </p:nvSpPr>
              <p:spPr>
                <a:xfrm>
                  <a:off x="662" y="1574"/>
                  <a:ext cx="480" cy="476"/>
                </a:xfrm>
                <a:prstGeom prst="ellipse">
                  <a:avLst/>
                </a:prstGeom>
                <a:gradFill>
                  <a:gsLst>
                    <a:gs pos="0">
                      <a:srgbClr val="3B9D81">
                        <a:alpha val="31764"/>
                      </a:srgbClr>
                    </a:gs>
                    <a:gs pos="100000">
                      <a:srgbClr val="000000">
                        <a:alpha val="89803"/>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17"/>
                <p:cNvSpPr/>
                <p:nvPr/>
              </p:nvSpPr>
              <p:spPr>
                <a:xfrm>
                  <a:off x="694" y="1605"/>
                  <a:ext cx="416" cy="414"/>
                </a:xfrm>
                <a:prstGeom prst="ellipse">
                  <a:avLst/>
                </a:prstGeom>
                <a:gradFill>
                  <a:gsLst>
                    <a:gs pos="0">
                      <a:srgbClr val="2C7661"/>
                    </a:gs>
                    <a:gs pos="50000">
                      <a:schemeClr val="hlink"/>
                    </a:gs>
                    <a:gs pos="100000">
                      <a:srgbClr val="2C7661"/>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17"/>
                <p:cNvSpPr/>
                <p:nvPr/>
              </p:nvSpPr>
              <p:spPr>
                <a:xfrm>
                  <a:off x="694" y="1606"/>
                  <a:ext cx="416" cy="414"/>
                </a:xfrm>
                <a:prstGeom prst="ellipse">
                  <a:avLst/>
                </a:prstGeom>
                <a:gradFill>
                  <a:gsLst>
                    <a:gs pos="0">
                      <a:srgbClr val="307F68"/>
                    </a:gs>
                    <a:gs pos="100000">
                      <a:srgbClr val="3B9D81">
                        <a:alpha val="0"/>
                      </a:srgbClr>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nvGrpSpPr>
              <p:cNvPr id="177" name="Google Shape;177;p17"/>
              <p:cNvGrpSpPr/>
              <p:nvPr/>
            </p:nvGrpSpPr>
            <p:grpSpPr>
              <a:xfrm>
                <a:off x="871" y="2455"/>
                <a:ext cx="376" cy="379"/>
                <a:chOff x="336" y="1049"/>
                <a:chExt cx="376" cy="379"/>
              </a:xfrm>
            </p:grpSpPr>
            <p:sp>
              <p:nvSpPr>
                <p:cNvPr id="178" name="Google Shape;178;p17"/>
                <p:cNvSpPr/>
                <p:nvPr/>
              </p:nvSpPr>
              <p:spPr>
                <a:xfrm>
                  <a:off x="336" y="1056"/>
                  <a:ext cx="376" cy="372"/>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79" name="Google Shape;179;p17"/>
                <p:cNvGrpSpPr/>
                <p:nvPr/>
              </p:nvGrpSpPr>
              <p:grpSpPr>
                <a:xfrm>
                  <a:off x="336" y="1049"/>
                  <a:ext cx="364" cy="361"/>
                  <a:chOff x="4166" y="1706"/>
                  <a:chExt cx="1252" cy="1252"/>
                </a:xfrm>
              </p:grpSpPr>
              <p:sp>
                <p:nvSpPr>
                  <p:cNvPr id="180" name="Google Shape;180;p17"/>
                  <p:cNvSpPr/>
                  <p:nvPr/>
                </p:nvSpPr>
                <p:spPr>
                  <a:xfrm>
                    <a:off x="4166" y="1706"/>
                    <a:ext cx="1252" cy="1252"/>
                  </a:xfrm>
                  <a:prstGeom prst="ellipse">
                    <a:avLst/>
                  </a:prstGeom>
                  <a:gradFill>
                    <a:gsLst>
                      <a:gs pos="0">
                        <a:srgbClr val="969E9F"/>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17"/>
                  <p:cNvSpPr/>
                  <p:nvPr/>
                </p:nvSpPr>
                <p:spPr>
                  <a:xfrm>
                    <a:off x="4182" y="1713"/>
                    <a:ext cx="1222" cy="1221"/>
                  </a:xfrm>
                  <a:prstGeom prst="ellipse">
                    <a:avLst/>
                  </a:prstGeom>
                  <a:gradFill>
                    <a:gsLst>
                      <a:gs pos="0">
                        <a:srgbClr val="D6E1E2">
                          <a:alpha val="0"/>
                        </a:srgbClr>
                      </a:gs>
                      <a:gs pos="100000">
                        <a:srgbClr val="F2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7"/>
                  <p:cNvSpPr/>
                  <p:nvPr/>
                </p:nvSpPr>
                <p:spPr>
                  <a:xfrm>
                    <a:off x="4195" y="1725"/>
                    <a:ext cx="1162" cy="1141"/>
                  </a:xfrm>
                  <a:prstGeom prst="ellipse">
                    <a:avLst/>
                  </a:prstGeom>
                  <a:gradFill>
                    <a:gsLst>
                      <a:gs pos="0">
                        <a:srgbClr val="C0CACB"/>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7"/>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grpSp>
        </p:grpSp>
        <p:sp>
          <p:nvSpPr>
            <p:cNvPr id="188" name="Google Shape;188;p17"/>
            <p:cNvSpPr txBox="1"/>
            <p:nvPr/>
          </p:nvSpPr>
          <p:spPr>
            <a:xfrm>
              <a:off x="1412" y="3072"/>
              <a:ext cx="223" cy="2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2"/>
                  </a:solidFill>
                  <a:latin typeface="Arial"/>
                  <a:ea typeface="Arial"/>
                  <a:cs typeface="Arial"/>
                  <a:sym typeface="Arial"/>
                </a:rPr>
                <a:t>4</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ph type="title"/>
          </p:nvPr>
        </p:nvSpPr>
        <p:spPr>
          <a:xfrm>
            <a:off x="1066800" y="457200"/>
            <a:ext cx="6934200" cy="563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Broadband Access </a:t>
            </a:r>
            <a:endParaRPr/>
          </a:p>
        </p:txBody>
      </p:sp>
      <p:sp>
        <p:nvSpPr>
          <p:cNvPr id="195" name="Google Shape;195;p18"/>
          <p:cNvSpPr/>
          <p:nvPr/>
        </p:nvSpPr>
        <p:spPr>
          <a:xfrm>
            <a:off x="5486400" y="2867025"/>
            <a:ext cx="3429000" cy="3533775"/>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96" name="Google Shape;196;p18"/>
          <p:cNvSpPr/>
          <p:nvPr/>
        </p:nvSpPr>
        <p:spPr>
          <a:xfrm>
            <a:off x="228600" y="2867025"/>
            <a:ext cx="3048000" cy="3609975"/>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97" name="Google Shape;197;p18"/>
          <p:cNvSpPr txBox="1"/>
          <p:nvPr/>
        </p:nvSpPr>
        <p:spPr>
          <a:xfrm>
            <a:off x="304800" y="3067050"/>
            <a:ext cx="3048000" cy="37240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Broadband Access</a:t>
            </a:r>
            <a:endParaRPr/>
          </a:p>
          <a:p>
            <a:pPr indent="0" lvl="0" marL="0" marR="0" rtl="0" algn="l">
              <a:spcBef>
                <a:spcPts val="0"/>
              </a:spcBef>
              <a:spcAft>
                <a:spcPts val="0"/>
              </a:spcAft>
              <a:buNone/>
            </a:pPr>
            <a:r>
              <a:t/>
            </a:r>
            <a:endParaRPr b="1" sz="1600">
              <a:solidFill>
                <a:schemeClr val="lt1"/>
              </a:solidFill>
              <a:latin typeface="Arial"/>
              <a:ea typeface="Arial"/>
              <a:cs typeface="Arial"/>
              <a:sym typeface="Arial"/>
            </a:endParaRPr>
          </a:p>
          <a:p>
            <a:pPr indent="-114300" lvl="0" marL="0" marR="0" rtl="0" algn="l">
              <a:spcBef>
                <a:spcPts val="0"/>
              </a:spcBef>
              <a:spcAft>
                <a:spcPts val="0"/>
              </a:spcAft>
              <a:buClr>
                <a:schemeClr val="lt1"/>
              </a:buClr>
              <a:buSzPts val="1800"/>
              <a:buFont typeface="Noto Sans Symbols"/>
              <a:buChar char="▪"/>
            </a:pPr>
            <a:r>
              <a:rPr lang="en-US" sz="1800">
                <a:solidFill>
                  <a:schemeClr val="lt1"/>
                </a:solidFill>
                <a:latin typeface="Arial"/>
                <a:ea typeface="Arial"/>
                <a:cs typeface="Arial"/>
                <a:sym typeface="Arial"/>
              </a:rPr>
              <a:t> </a:t>
            </a:r>
            <a:r>
              <a:rPr lang="en-US" sz="1400">
                <a:solidFill>
                  <a:schemeClr val="lt1"/>
                </a:solidFill>
                <a:latin typeface="Arial"/>
                <a:ea typeface="Arial"/>
                <a:cs typeface="Arial"/>
                <a:sym typeface="Arial"/>
              </a:rPr>
              <a:t>High Def TV, Internet Gaming, Medical Data, E-Business, E-Govt, Cloud  Computing, Smart Phones etc.</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88900" lvl="0" marL="0" marR="0" rtl="0" algn="l">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  Supports  Access to different types of  technologies – Long Haul &amp; Back Haul, FTTX, WAN, LAN.</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88900" lvl="0" marL="0" marR="0" rtl="0" algn="l">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 Difference between technologies enables different  applications.</a:t>
            </a:r>
            <a:endParaRPr/>
          </a:p>
          <a:p>
            <a:pPr indent="0" lvl="0" marL="0" marR="0" rtl="0" algn="l">
              <a:spcBef>
                <a:spcPts val="0"/>
              </a:spcBef>
              <a:spcAft>
                <a:spcPts val="0"/>
              </a:spcAft>
              <a:buClr>
                <a:schemeClr val="lt1"/>
              </a:buClr>
              <a:buSzPts val="1400"/>
              <a:buFont typeface="Noto Sans Symbols"/>
              <a:buNone/>
            </a:pPr>
            <a:r>
              <a:t/>
            </a:r>
            <a:endParaRPr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sz="1400">
              <a:solidFill>
                <a:schemeClr val="lt1"/>
              </a:solidFill>
              <a:latin typeface="Arial"/>
              <a:ea typeface="Arial"/>
              <a:cs typeface="Arial"/>
              <a:sym typeface="Arial"/>
            </a:endParaRPr>
          </a:p>
        </p:txBody>
      </p:sp>
      <p:sp>
        <p:nvSpPr>
          <p:cNvPr id="198" name="Google Shape;198;p18"/>
          <p:cNvSpPr/>
          <p:nvPr/>
        </p:nvSpPr>
        <p:spPr>
          <a:xfrm>
            <a:off x="3146425" y="2767013"/>
            <a:ext cx="893763" cy="1222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18"/>
          <p:cNvSpPr/>
          <p:nvPr/>
        </p:nvSpPr>
        <p:spPr>
          <a:xfrm>
            <a:off x="3146425" y="2770188"/>
            <a:ext cx="873125" cy="1219200"/>
          </a:xfrm>
          <a:custGeom>
            <a:rect b="b" l="l" r="r" t="t"/>
            <a:pathLst>
              <a:path extrusionOk="0"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chemeClr val="hlink"/>
              </a:gs>
              <a:gs pos="100000">
                <a:srgbClr val="D8E5E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8"/>
          <p:cNvSpPr/>
          <p:nvPr/>
        </p:nvSpPr>
        <p:spPr>
          <a:xfrm flipH="1">
            <a:off x="4792663" y="2767013"/>
            <a:ext cx="893762" cy="1222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18"/>
          <p:cNvSpPr/>
          <p:nvPr/>
        </p:nvSpPr>
        <p:spPr>
          <a:xfrm flipH="1">
            <a:off x="4799013" y="2770188"/>
            <a:ext cx="873125" cy="1219200"/>
          </a:xfrm>
          <a:custGeom>
            <a:rect b="b" l="l" r="r" t="t"/>
            <a:pathLst>
              <a:path extrusionOk="0"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chemeClr val="accent1"/>
              </a:gs>
              <a:gs pos="100000">
                <a:srgbClr val="DEE6F6"/>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202" name="Google Shape;202;p18"/>
          <p:cNvGrpSpPr/>
          <p:nvPr/>
        </p:nvGrpSpPr>
        <p:grpSpPr>
          <a:xfrm>
            <a:off x="2971800" y="1143000"/>
            <a:ext cx="2898775" cy="1573213"/>
            <a:chOff x="1997" y="1314"/>
            <a:chExt cx="1889" cy="1009"/>
          </a:xfrm>
        </p:grpSpPr>
        <p:grpSp>
          <p:nvGrpSpPr>
            <p:cNvPr id="203" name="Google Shape;203;p18"/>
            <p:cNvGrpSpPr/>
            <p:nvPr/>
          </p:nvGrpSpPr>
          <p:grpSpPr>
            <a:xfrm>
              <a:off x="1997" y="1404"/>
              <a:ext cx="1889" cy="919"/>
              <a:chOff x="1973" y="1027"/>
              <a:chExt cx="1926" cy="937"/>
            </a:xfrm>
          </p:grpSpPr>
          <p:sp>
            <p:nvSpPr>
              <p:cNvPr id="204" name="Google Shape;204;p18"/>
              <p:cNvSpPr/>
              <p:nvPr/>
            </p:nvSpPr>
            <p:spPr>
              <a:xfrm>
                <a:off x="1994" y="1057"/>
                <a:ext cx="1905" cy="907"/>
              </a:xfrm>
              <a:prstGeom prst="ellipse">
                <a:avLst/>
              </a:prstGeom>
              <a:gradFill>
                <a:gsLst>
                  <a:gs pos="0">
                    <a:schemeClr val="hlink"/>
                  </a:gs>
                  <a:gs pos="100000">
                    <a:srgbClr val="2A715C"/>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18"/>
              <p:cNvSpPr/>
              <p:nvPr/>
            </p:nvSpPr>
            <p:spPr>
              <a:xfrm>
                <a:off x="1973" y="1027"/>
                <a:ext cx="1905" cy="907"/>
              </a:xfrm>
              <a:prstGeom prst="ellipse">
                <a:avLst/>
              </a:prstGeom>
              <a:gradFill>
                <a:gsLst>
                  <a:gs pos="0">
                    <a:srgbClr val="C6DAD3"/>
                  </a:gs>
                  <a:gs pos="100000">
                    <a:schemeClr val="hlink"/>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206" name="Google Shape;206;p18"/>
            <p:cNvSpPr/>
            <p:nvPr/>
          </p:nvSpPr>
          <p:spPr>
            <a:xfrm>
              <a:off x="2086" y="1314"/>
              <a:ext cx="1691" cy="845"/>
            </a:xfrm>
            <a:prstGeom prst="ellipse">
              <a:avLst/>
            </a:prstGeom>
            <a:gradFill>
              <a:gsLst>
                <a:gs pos="0">
                  <a:srgbClr val="4E6F9F"/>
                </a:gs>
                <a:gs pos="100000">
                  <a:schemeClr val="accent1"/>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txBox="1"/>
            <p:nvPr/>
          </p:nvSpPr>
          <p:spPr>
            <a:xfrm rot="5400000">
              <a:off x="2622" y="1125"/>
              <a:ext cx="598" cy="119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18"/>
            <p:cNvSpPr/>
            <p:nvPr/>
          </p:nvSpPr>
          <p:spPr>
            <a:xfrm>
              <a:off x="2108" y="1319"/>
              <a:ext cx="1650" cy="824"/>
            </a:xfrm>
            <a:prstGeom prst="ellipse">
              <a:avLst/>
            </a:prstGeom>
            <a:gradFill>
              <a:gsLst>
                <a:gs pos="0">
                  <a:srgbClr val="709EE2">
                    <a:alpha val="0"/>
                  </a:srgbClr>
                </a:gs>
                <a:gs pos="100000">
                  <a:srgbClr val="DAE3F5"/>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txBox="1"/>
            <p:nvPr/>
          </p:nvSpPr>
          <p:spPr>
            <a:xfrm rot="5400000">
              <a:off x="2634" y="1129"/>
              <a:ext cx="583" cy="116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18"/>
            <p:cNvSpPr/>
            <p:nvPr/>
          </p:nvSpPr>
          <p:spPr>
            <a:xfrm>
              <a:off x="2125" y="1327"/>
              <a:ext cx="1570" cy="770"/>
            </a:xfrm>
            <a:prstGeom prst="ellipse">
              <a:avLst/>
            </a:prstGeom>
            <a:gradFill>
              <a:gsLst>
                <a:gs pos="0">
                  <a:srgbClr val="648ECB"/>
                </a:gs>
                <a:gs pos="100000">
                  <a:srgbClr val="709EE2">
                    <a:alpha val="47843"/>
                  </a:srgbClr>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nvSpPr>
          <p:spPr>
            <a:xfrm rot="5400000">
              <a:off x="2638" y="1155"/>
              <a:ext cx="544" cy="11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18"/>
            <p:cNvSpPr/>
            <p:nvPr/>
          </p:nvSpPr>
          <p:spPr>
            <a:xfrm>
              <a:off x="2208" y="1344"/>
              <a:ext cx="1382" cy="624"/>
            </a:xfrm>
            <a:prstGeom prst="ellipse">
              <a:avLst/>
            </a:prstGeom>
            <a:gradFill>
              <a:gsLst>
                <a:gs pos="0">
                  <a:srgbClr val="FFFFFF"/>
                </a:gs>
                <a:gs pos="100000">
                  <a:srgbClr val="709EE2">
                    <a:alpha val="37647"/>
                  </a:srgbClr>
                </a:gs>
              </a:gsLst>
              <a:lin ang="27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txBox="1"/>
            <p:nvPr/>
          </p:nvSpPr>
          <p:spPr>
            <a:xfrm rot="5400000">
              <a:off x="2670" y="1148"/>
              <a:ext cx="441" cy="97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214" name="Google Shape;214;p18"/>
          <p:cNvSpPr txBox="1"/>
          <p:nvPr/>
        </p:nvSpPr>
        <p:spPr>
          <a:xfrm>
            <a:off x="3429000" y="1524000"/>
            <a:ext cx="197842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Arial"/>
                <a:ea typeface="Arial"/>
                <a:cs typeface="Arial"/>
                <a:sym typeface="Arial"/>
              </a:rPr>
              <a:t>What &amp; How</a:t>
            </a:r>
            <a:endParaRPr b="1" sz="2400">
              <a:solidFill>
                <a:srgbClr val="000000"/>
              </a:solidFill>
              <a:latin typeface="Arial"/>
              <a:ea typeface="Arial"/>
              <a:cs typeface="Arial"/>
              <a:sym typeface="Arial"/>
            </a:endParaRPr>
          </a:p>
        </p:txBody>
      </p:sp>
      <p:sp>
        <p:nvSpPr>
          <p:cNvPr id="215" name="Google Shape;215;p18"/>
          <p:cNvSpPr txBox="1"/>
          <p:nvPr/>
        </p:nvSpPr>
        <p:spPr>
          <a:xfrm>
            <a:off x="5638799" y="3048000"/>
            <a:ext cx="3505201" cy="37240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Prospect  of Broadband</a:t>
            </a:r>
            <a:endParaRPr/>
          </a:p>
          <a:p>
            <a:pPr indent="0" lvl="0" marL="0" marR="0" rtl="0" algn="l">
              <a:spcBef>
                <a:spcPts val="0"/>
              </a:spcBef>
              <a:spcAft>
                <a:spcPts val="0"/>
              </a:spcAft>
              <a:buClr>
                <a:schemeClr val="lt1"/>
              </a:buClr>
              <a:buSzPts val="1600"/>
              <a:buFont typeface="Noto Sans Symbols"/>
              <a:buNone/>
            </a:pPr>
            <a:r>
              <a:t/>
            </a:r>
            <a:endParaRPr b="1" sz="1600">
              <a:solidFill>
                <a:schemeClr val="lt1"/>
              </a:solidFill>
              <a:latin typeface="Arial"/>
              <a:ea typeface="Arial"/>
              <a:cs typeface="Arial"/>
              <a:sym typeface="Arial"/>
            </a:endParaRPr>
          </a:p>
          <a:p>
            <a:pPr indent="-101600" lvl="0" marL="0" marR="0" rtl="0" algn="l">
              <a:spcBef>
                <a:spcPts val="0"/>
              </a:spcBef>
              <a:spcAft>
                <a:spcPts val="0"/>
              </a:spcAft>
              <a:buClr>
                <a:schemeClr val="lt1"/>
              </a:buClr>
              <a:buSzPts val="1600"/>
              <a:buFont typeface="Noto Sans Symbols"/>
              <a:buChar char="▪"/>
            </a:pPr>
            <a:r>
              <a:rPr b="1" lang="en-US" sz="1600">
                <a:solidFill>
                  <a:schemeClr val="lt1"/>
                </a:solidFill>
                <a:latin typeface="Arial"/>
                <a:ea typeface="Arial"/>
                <a:cs typeface="Arial"/>
                <a:sym typeface="Arial"/>
              </a:rPr>
              <a:t> </a:t>
            </a:r>
            <a:r>
              <a:rPr b="1" lang="en-US" sz="1400">
                <a:solidFill>
                  <a:schemeClr val="lt1"/>
                </a:solidFill>
                <a:latin typeface="Arial"/>
                <a:ea typeface="Arial"/>
                <a:cs typeface="Arial"/>
                <a:sym typeface="Arial"/>
              </a:rPr>
              <a:t>High Power Laser and Precision , Cutting, Etching of Surface,</a:t>
            </a:r>
            <a:endParaRPr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a:p>
            <a:pPr indent="-88900" lvl="0" marL="0" marR="0" rtl="0" algn="l">
              <a:spcBef>
                <a:spcPts val="0"/>
              </a:spcBef>
              <a:spcAft>
                <a:spcPts val="0"/>
              </a:spcAft>
              <a:buClr>
                <a:schemeClr val="lt1"/>
              </a:buClr>
              <a:buSzPts val="1400"/>
              <a:buFont typeface="Noto Sans Symbols"/>
              <a:buChar char="▪"/>
            </a:pPr>
            <a:r>
              <a:rPr b="1" lang="en-US" sz="1400">
                <a:solidFill>
                  <a:schemeClr val="lt1"/>
                </a:solidFill>
                <a:latin typeface="Arial"/>
                <a:ea typeface="Arial"/>
                <a:cs typeface="Arial"/>
                <a:sym typeface="Arial"/>
              </a:rPr>
              <a:t>  </a:t>
            </a:r>
            <a:r>
              <a:rPr lang="en-US" sz="1400">
                <a:solidFill>
                  <a:schemeClr val="lt1"/>
                </a:solidFill>
                <a:latin typeface="Arial"/>
                <a:ea typeface="Arial"/>
                <a:cs typeface="Arial"/>
                <a:sym typeface="Arial"/>
              </a:rPr>
              <a:t>Revenue generators today are Telephony, Data &amp; Video.</a:t>
            </a:r>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a:p>
            <a:pPr indent="-88900" lvl="0" marL="0" marR="0" rtl="0" algn="l">
              <a:spcBef>
                <a:spcPts val="0"/>
              </a:spcBef>
              <a:spcAft>
                <a:spcPts val="0"/>
              </a:spcAft>
              <a:buClr>
                <a:schemeClr val="lt1"/>
              </a:buClr>
              <a:buSzPts val="1400"/>
              <a:buFont typeface="Noto Sans Symbols"/>
              <a:buChar char="▪"/>
            </a:pPr>
            <a:r>
              <a:rPr b="1" lang="en-US" sz="1400">
                <a:solidFill>
                  <a:schemeClr val="lt1"/>
                </a:solidFill>
                <a:latin typeface="Arial"/>
                <a:ea typeface="Arial"/>
                <a:cs typeface="Arial"/>
                <a:sym typeface="Arial"/>
              </a:rPr>
              <a:t> </a:t>
            </a:r>
            <a:r>
              <a:rPr b="1" lang="en-US" sz="1600">
                <a:solidFill>
                  <a:schemeClr val="lt1"/>
                </a:solidFill>
                <a:latin typeface="Arial"/>
                <a:ea typeface="Arial"/>
                <a:cs typeface="Arial"/>
                <a:sym typeface="Arial"/>
              </a:rPr>
              <a:t> </a:t>
            </a:r>
            <a:r>
              <a:rPr lang="en-US" sz="1400">
                <a:solidFill>
                  <a:schemeClr val="lt1"/>
                </a:solidFill>
                <a:latin typeface="Arial"/>
                <a:ea typeface="Arial"/>
                <a:cs typeface="Arial"/>
                <a:sym typeface="Arial"/>
              </a:rPr>
              <a:t>With higher broadband, all 3 applications can be bundled &amp; delivered as one.</a:t>
            </a:r>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400"/>
              <a:buFont typeface="Noto Sans Symbols"/>
              <a:buNone/>
            </a:pPr>
            <a:r>
              <a:t/>
            </a:r>
            <a:endParaRPr b="1" sz="1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Planning &amp; Design</a:t>
            </a:r>
            <a:endParaRPr/>
          </a:p>
        </p:txBody>
      </p:sp>
      <p:sp>
        <p:nvSpPr>
          <p:cNvPr id="222" name="Google Shape;222;p19"/>
          <p:cNvSpPr/>
          <p:nvPr/>
        </p:nvSpPr>
        <p:spPr>
          <a:xfrm rot="-1358056">
            <a:off x="1084263" y="2538413"/>
            <a:ext cx="6853237" cy="2803525"/>
          </a:xfrm>
          <a:custGeom>
            <a:rect b="b" l="l" r="r" t="t"/>
            <a:pathLst>
              <a:path extrusionOk="0" h="1888" w="4040">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a:gsLst>
              <a:gs pos="0">
                <a:schemeClr val="lt1"/>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19"/>
          <p:cNvSpPr/>
          <p:nvPr/>
        </p:nvSpPr>
        <p:spPr>
          <a:xfrm>
            <a:off x="3816350" y="1676400"/>
            <a:ext cx="1284288" cy="1274763"/>
          </a:xfrm>
          <a:prstGeom prst="ellipse">
            <a:avLst/>
          </a:prstGeom>
          <a:gradFill>
            <a:gsLst>
              <a:gs pos="0">
                <a:schemeClr val="hlink"/>
              </a:gs>
              <a:gs pos="100000">
                <a:srgbClr val="205747"/>
              </a:gs>
            </a:gsLst>
            <a:lin ang="5400000" scaled="0"/>
          </a:gradFill>
          <a:ln>
            <a:noFill/>
          </a:ln>
          <a:effectLst>
            <a:outerShdw rotWithShape="0" algn="ctr" dir="2700000" dist="107763">
              <a:srgbClr val="292929"/>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24" name="Google Shape;224;p19"/>
          <p:cNvSpPr/>
          <p:nvPr/>
        </p:nvSpPr>
        <p:spPr>
          <a:xfrm>
            <a:off x="1976089" y="2876768"/>
            <a:ext cx="1284288" cy="1274763"/>
          </a:xfrm>
          <a:prstGeom prst="ellipse">
            <a:avLst/>
          </a:prstGeom>
          <a:gradFill>
            <a:gsLst>
              <a:gs pos="0">
                <a:schemeClr val="accent1"/>
              </a:gs>
              <a:gs pos="100000">
                <a:srgbClr val="3E577D"/>
              </a:gs>
            </a:gsLst>
            <a:lin ang="5400000" scaled="0"/>
          </a:gradFill>
          <a:ln>
            <a:noFill/>
          </a:ln>
          <a:effectLst>
            <a:outerShdw rotWithShape="0" algn="ctr" dir="2700000" dist="107763">
              <a:srgbClr val="292929"/>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25" name="Google Shape;225;p19"/>
          <p:cNvSpPr/>
          <p:nvPr/>
        </p:nvSpPr>
        <p:spPr>
          <a:xfrm>
            <a:off x="3781157" y="4758685"/>
            <a:ext cx="1282700" cy="1274762"/>
          </a:xfrm>
          <a:prstGeom prst="ellipse">
            <a:avLst/>
          </a:prstGeom>
          <a:gradFill>
            <a:gsLst>
              <a:gs pos="0">
                <a:srgbClr val="EAB85E"/>
              </a:gs>
              <a:gs pos="100000">
                <a:srgbClr val="826634"/>
              </a:gs>
            </a:gsLst>
            <a:lin ang="5400000" scaled="0"/>
          </a:gradFill>
          <a:ln>
            <a:noFill/>
          </a:ln>
          <a:effectLst>
            <a:outerShdw rotWithShape="0" algn="ctr" dir="2700000" dist="107763">
              <a:srgbClr val="292929"/>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6" name="Google Shape;226;p19"/>
          <p:cNvSpPr/>
          <p:nvPr/>
        </p:nvSpPr>
        <p:spPr>
          <a:xfrm>
            <a:off x="5834856" y="3806121"/>
            <a:ext cx="1284288" cy="1274763"/>
          </a:xfrm>
          <a:prstGeom prst="ellipse">
            <a:avLst/>
          </a:prstGeom>
          <a:gradFill>
            <a:gsLst>
              <a:gs pos="0">
                <a:srgbClr val="D476D6"/>
              </a:gs>
              <a:gs pos="100000">
                <a:srgbClr val="754176"/>
              </a:gs>
            </a:gsLst>
            <a:lin ang="5400000" scaled="0"/>
          </a:gradFill>
          <a:ln>
            <a:noFill/>
          </a:ln>
          <a:effectLst>
            <a:outerShdw rotWithShape="0" algn="ctr" dir="2700000" dist="107763">
              <a:srgbClr val="292929"/>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27" name="Google Shape;227;p19"/>
          <p:cNvSpPr/>
          <p:nvPr/>
        </p:nvSpPr>
        <p:spPr>
          <a:xfrm>
            <a:off x="6788150" y="1905000"/>
            <a:ext cx="1212850" cy="1274763"/>
          </a:xfrm>
          <a:prstGeom prst="ellipse">
            <a:avLst/>
          </a:prstGeom>
          <a:gradFill>
            <a:gsLst>
              <a:gs pos="0">
                <a:schemeClr val="folHlink"/>
              </a:gs>
              <a:gs pos="100000">
                <a:srgbClr val="476A23"/>
              </a:gs>
            </a:gsLst>
            <a:lin ang="5400000" scaled="0"/>
          </a:gradFill>
          <a:ln>
            <a:noFill/>
          </a:ln>
          <a:effectLst>
            <a:outerShdw rotWithShape="0" algn="ctr" dir="2700000" dist="107763">
              <a:srgbClr val="292929"/>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228" name="Google Shape;228;p19"/>
          <p:cNvSpPr txBox="1"/>
          <p:nvPr/>
        </p:nvSpPr>
        <p:spPr>
          <a:xfrm>
            <a:off x="3810000" y="2057400"/>
            <a:ext cx="12250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Verdana"/>
                <a:ea typeface="Verdana"/>
                <a:cs typeface="Verdana"/>
                <a:sym typeface="Verdana"/>
              </a:rPr>
              <a:t>Identify        CO</a:t>
            </a:r>
            <a:endParaRPr b="1" sz="1800">
              <a:solidFill>
                <a:schemeClr val="lt1"/>
              </a:solidFill>
              <a:latin typeface="Verdana"/>
              <a:ea typeface="Verdana"/>
              <a:cs typeface="Verdana"/>
              <a:sym typeface="Verdana"/>
            </a:endParaRPr>
          </a:p>
        </p:txBody>
      </p:sp>
      <p:sp>
        <p:nvSpPr>
          <p:cNvPr id="229" name="Google Shape;229;p19"/>
          <p:cNvSpPr txBox="1"/>
          <p:nvPr/>
        </p:nvSpPr>
        <p:spPr>
          <a:xfrm>
            <a:off x="6705600" y="2133600"/>
            <a:ext cx="132600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Verdana"/>
                <a:ea typeface="Verdana"/>
                <a:cs typeface="Verdana"/>
                <a:sym typeface="Verdana"/>
              </a:rPr>
              <a:t> </a:t>
            </a:r>
            <a:r>
              <a:rPr b="1" lang="en-US" sz="1800">
                <a:solidFill>
                  <a:schemeClr val="lt1"/>
                </a:solidFill>
                <a:latin typeface="Verdana"/>
                <a:ea typeface="Verdana"/>
                <a:cs typeface="Verdana"/>
                <a:sym typeface="Verdana"/>
              </a:rPr>
              <a:t>Conduct</a:t>
            </a:r>
            <a:endParaRPr/>
          </a:p>
          <a:p>
            <a:pPr indent="0" lvl="0" marL="0" marR="0" rtl="0" algn="ctr">
              <a:spcBef>
                <a:spcPts val="0"/>
              </a:spcBef>
              <a:spcAft>
                <a:spcPts val="0"/>
              </a:spcAft>
              <a:buNone/>
            </a:pPr>
            <a:r>
              <a:rPr b="1" lang="en-US" sz="1800">
                <a:solidFill>
                  <a:schemeClr val="lt1"/>
                </a:solidFill>
                <a:latin typeface="Verdana"/>
                <a:ea typeface="Verdana"/>
                <a:cs typeface="Verdana"/>
                <a:sym typeface="Verdana"/>
              </a:rPr>
              <a:t>Survey</a:t>
            </a:r>
            <a:endParaRPr b="1" sz="1800">
              <a:solidFill>
                <a:schemeClr val="lt1"/>
              </a:solidFill>
              <a:latin typeface="Verdana"/>
              <a:ea typeface="Verdana"/>
              <a:cs typeface="Verdana"/>
              <a:sym typeface="Verdana"/>
            </a:endParaRPr>
          </a:p>
        </p:txBody>
      </p:sp>
      <p:sp>
        <p:nvSpPr>
          <p:cNvPr id="230" name="Google Shape;230;p19"/>
          <p:cNvSpPr txBox="1"/>
          <p:nvPr/>
        </p:nvSpPr>
        <p:spPr>
          <a:xfrm>
            <a:off x="5987923" y="4141758"/>
            <a:ext cx="97815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Verdana"/>
                <a:ea typeface="Verdana"/>
                <a:cs typeface="Verdana"/>
                <a:sym typeface="Verdana"/>
              </a:rPr>
              <a:t>Cable </a:t>
            </a:r>
            <a:endParaRPr/>
          </a:p>
          <a:p>
            <a:pPr indent="0" lvl="0" marL="0" marR="0" rtl="0" algn="ctr">
              <a:spcBef>
                <a:spcPts val="0"/>
              </a:spcBef>
              <a:spcAft>
                <a:spcPts val="0"/>
              </a:spcAft>
              <a:buNone/>
            </a:pPr>
            <a:r>
              <a:rPr b="1" lang="en-US" sz="1800">
                <a:solidFill>
                  <a:schemeClr val="lt1"/>
                </a:solidFill>
                <a:latin typeface="Verdana"/>
                <a:ea typeface="Verdana"/>
                <a:cs typeface="Verdana"/>
                <a:sym typeface="Verdana"/>
              </a:rPr>
              <a:t>Type</a:t>
            </a:r>
            <a:endParaRPr b="1" sz="1800">
              <a:solidFill>
                <a:schemeClr val="lt1"/>
              </a:solidFill>
              <a:latin typeface="Verdana"/>
              <a:ea typeface="Verdana"/>
              <a:cs typeface="Verdana"/>
              <a:sym typeface="Verdana"/>
            </a:endParaRPr>
          </a:p>
        </p:txBody>
      </p:sp>
      <p:sp>
        <p:nvSpPr>
          <p:cNvPr id="231" name="Google Shape;231;p19"/>
          <p:cNvSpPr txBox="1"/>
          <p:nvPr/>
        </p:nvSpPr>
        <p:spPr>
          <a:xfrm>
            <a:off x="3822226" y="5105400"/>
            <a:ext cx="122501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Verdana"/>
                <a:ea typeface="Verdana"/>
                <a:cs typeface="Verdana"/>
                <a:sym typeface="Verdana"/>
              </a:rPr>
              <a:t>Identify</a:t>
            </a:r>
            <a:endParaRPr/>
          </a:p>
          <a:p>
            <a:pPr indent="0" lvl="0" marL="0" marR="0" rtl="0" algn="l">
              <a:spcBef>
                <a:spcPts val="0"/>
              </a:spcBef>
              <a:spcAft>
                <a:spcPts val="0"/>
              </a:spcAft>
              <a:buNone/>
            </a:pPr>
            <a:r>
              <a:rPr b="1" lang="en-US" sz="1800">
                <a:solidFill>
                  <a:schemeClr val="lt1"/>
                </a:solidFill>
                <a:latin typeface="Verdana"/>
                <a:ea typeface="Verdana"/>
                <a:cs typeface="Verdana"/>
                <a:sym typeface="Verdana"/>
              </a:rPr>
              <a:t> Routes</a:t>
            </a:r>
            <a:endParaRPr b="1" sz="1800">
              <a:solidFill>
                <a:schemeClr val="lt1"/>
              </a:solidFill>
              <a:latin typeface="Verdana"/>
              <a:ea typeface="Verdana"/>
              <a:cs typeface="Verdana"/>
              <a:sym typeface="Verdana"/>
            </a:endParaRPr>
          </a:p>
        </p:txBody>
      </p:sp>
      <p:sp>
        <p:nvSpPr>
          <p:cNvPr id="232" name="Google Shape;232;p19"/>
          <p:cNvSpPr txBox="1"/>
          <p:nvPr/>
        </p:nvSpPr>
        <p:spPr>
          <a:xfrm rot="-615572">
            <a:off x="2971800" y="3689938"/>
            <a:ext cx="3733800" cy="523220"/>
          </a:xfrm>
          <a:prstGeom prst="rect">
            <a:avLst/>
          </a:prstGeom>
          <a:noFill/>
          <a:ln>
            <a:noFill/>
          </a:ln>
          <a:effectLst>
            <a:outerShdw rotWithShape="0" algn="ctr" dir="2700000" dist="35921">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2"/>
                </a:solidFill>
                <a:latin typeface="Arial"/>
                <a:ea typeface="Arial"/>
                <a:cs typeface="Arial"/>
                <a:sym typeface="Arial"/>
              </a:rPr>
              <a:t>These Key Points</a:t>
            </a:r>
            <a:endParaRPr b="1" sz="2800">
              <a:solidFill>
                <a:schemeClr val="lt2"/>
              </a:solidFill>
              <a:latin typeface="Arial"/>
              <a:ea typeface="Arial"/>
              <a:cs typeface="Arial"/>
              <a:sym typeface="Arial"/>
            </a:endParaRPr>
          </a:p>
        </p:txBody>
      </p:sp>
      <p:cxnSp>
        <p:nvCxnSpPr>
          <p:cNvPr id="233" name="Google Shape;233;p19"/>
          <p:cNvCxnSpPr/>
          <p:nvPr/>
        </p:nvCxnSpPr>
        <p:spPr>
          <a:xfrm>
            <a:off x="2479675" y="1963738"/>
            <a:ext cx="1928599" cy="1796256"/>
          </a:xfrm>
          <a:prstGeom prst="straightConnector1">
            <a:avLst/>
          </a:prstGeom>
          <a:noFill/>
          <a:ln cap="flat" cmpd="sng" w="9525">
            <a:solidFill>
              <a:schemeClr val="lt1"/>
            </a:solidFill>
            <a:prstDash val="solid"/>
            <a:round/>
            <a:headEnd len="med" w="med" type="none"/>
            <a:tailEnd len="med" w="med" type="triangle"/>
          </a:ln>
        </p:spPr>
      </p:cxnSp>
      <p:cxnSp>
        <p:nvCxnSpPr>
          <p:cNvPr id="234" name="Google Shape;234;p19"/>
          <p:cNvCxnSpPr/>
          <p:nvPr/>
        </p:nvCxnSpPr>
        <p:spPr>
          <a:xfrm rot="10800000">
            <a:off x="463550" y="1963738"/>
            <a:ext cx="2016125" cy="0"/>
          </a:xfrm>
          <a:prstGeom prst="straightConnector1">
            <a:avLst/>
          </a:prstGeom>
          <a:noFill/>
          <a:ln cap="flat" cmpd="sng" w="9525">
            <a:solidFill>
              <a:schemeClr val="lt1"/>
            </a:solidFill>
            <a:prstDash val="solid"/>
            <a:round/>
            <a:headEnd len="med" w="med" type="none"/>
            <a:tailEnd len="med" w="med" type="none"/>
          </a:ln>
        </p:spPr>
      </p:cxnSp>
      <p:sp>
        <p:nvSpPr>
          <p:cNvPr id="235" name="Google Shape;235;p19"/>
          <p:cNvSpPr txBox="1"/>
          <p:nvPr/>
        </p:nvSpPr>
        <p:spPr>
          <a:xfrm>
            <a:off x="479425" y="1524000"/>
            <a:ext cx="20785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Verdana"/>
                <a:ea typeface="Verdana"/>
                <a:cs typeface="Verdana"/>
                <a:sym typeface="Verdana"/>
              </a:rPr>
              <a:t>What’s Required</a:t>
            </a:r>
            <a:endParaRPr sz="1800">
              <a:solidFill>
                <a:schemeClr val="lt1"/>
              </a:solidFill>
              <a:latin typeface="Verdana"/>
              <a:ea typeface="Verdana"/>
              <a:cs typeface="Verdana"/>
              <a:sym typeface="Verdana"/>
            </a:endParaRPr>
          </a:p>
        </p:txBody>
      </p:sp>
      <p:sp>
        <p:nvSpPr>
          <p:cNvPr id="236" name="Google Shape;236;p19"/>
          <p:cNvSpPr txBox="1"/>
          <p:nvPr/>
        </p:nvSpPr>
        <p:spPr>
          <a:xfrm>
            <a:off x="1976089" y="3305217"/>
            <a:ext cx="13773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Verdana"/>
                <a:ea typeface="Verdana"/>
                <a:cs typeface="Verdana"/>
                <a:sym typeface="Verdana"/>
              </a:rPr>
              <a:t>Calculate</a:t>
            </a:r>
            <a:endParaRPr/>
          </a:p>
          <a:p>
            <a:pPr indent="0" lvl="0" marL="0" marR="0" rtl="0" algn="ctr">
              <a:spcBef>
                <a:spcPts val="0"/>
              </a:spcBef>
              <a:spcAft>
                <a:spcPts val="0"/>
              </a:spcAft>
              <a:buNone/>
            </a:pPr>
            <a:r>
              <a:rPr b="1" lang="en-US" sz="1800">
                <a:solidFill>
                  <a:schemeClr val="lt1"/>
                </a:solidFill>
                <a:latin typeface="Verdana"/>
                <a:ea typeface="Verdana"/>
                <a:cs typeface="Verdana"/>
                <a:sym typeface="Verdana"/>
              </a:rPr>
              <a:t> losses</a:t>
            </a:r>
            <a:endParaRPr b="1" sz="1800">
              <a:solidFill>
                <a:schemeClr val="lt1"/>
              </a:solidFill>
              <a:latin typeface="Verdana"/>
              <a:ea typeface="Verdana"/>
              <a:cs typeface="Verdana"/>
              <a:sym typeface="Verdana"/>
            </a:endParaRPr>
          </a:p>
        </p:txBody>
      </p:sp>
      <p:sp>
        <p:nvSpPr>
          <p:cNvPr id="237" name="Google Shape;237;p19"/>
          <p:cNvSpPr/>
          <p:nvPr/>
        </p:nvSpPr>
        <p:spPr>
          <a:xfrm>
            <a:off x="1195387" y="4754977"/>
            <a:ext cx="1284288" cy="1274763"/>
          </a:xfrm>
          <a:prstGeom prst="ellipse">
            <a:avLst/>
          </a:prstGeom>
          <a:solidFill>
            <a:srgbClr val="00B0F0"/>
          </a:solidFill>
          <a:ln>
            <a:noFill/>
          </a:ln>
          <a:effectLst>
            <a:outerShdw rotWithShape="0" algn="ctr" dir="2700000" dist="107763">
              <a:srgbClr val="292929"/>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Arial"/>
              <a:ea typeface="Arial"/>
              <a:cs typeface="Arial"/>
              <a:sym typeface="Arial"/>
            </a:endParaRPr>
          </a:p>
        </p:txBody>
      </p:sp>
      <p:sp>
        <p:nvSpPr>
          <p:cNvPr id="238" name="Google Shape;238;p19"/>
          <p:cNvSpPr txBox="1"/>
          <p:nvPr/>
        </p:nvSpPr>
        <p:spPr>
          <a:xfrm>
            <a:off x="1128723" y="4930693"/>
            <a:ext cx="148951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Verdana"/>
                <a:ea typeface="Verdana"/>
                <a:cs typeface="Verdana"/>
                <a:sym typeface="Verdana"/>
              </a:rPr>
              <a:t> Pre-Test</a:t>
            </a:r>
            <a:endParaRPr/>
          </a:p>
          <a:p>
            <a:pPr indent="0" lvl="0" marL="0" marR="0" rtl="0" algn="ctr">
              <a:spcBef>
                <a:spcPts val="0"/>
              </a:spcBef>
              <a:spcAft>
                <a:spcPts val="0"/>
              </a:spcAft>
              <a:buNone/>
            </a:pPr>
            <a:r>
              <a:rPr b="1" lang="en-US" sz="1800">
                <a:solidFill>
                  <a:schemeClr val="lt1"/>
                </a:solidFill>
                <a:latin typeface="Verdana"/>
                <a:ea typeface="Verdana"/>
                <a:cs typeface="Verdana"/>
                <a:sym typeface="Verdana"/>
              </a:rPr>
              <a:t>&amp;</a:t>
            </a:r>
            <a:endParaRPr/>
          </a:p>
          <a:p>
            <a:pPr indent="0" lvl="0" marL="0" marR="0" rtl="0" algn="ctr">
              <a:spcBef>
                <a:spcPts val="0"/>
              </a:spcBef>
              <a:spcAft>
                <a:spcPts val="0"/>
              </a:spcAft>
              <a:buNone/>
            </a:pPr>
            <a:r>
              <a:rPr b="1" lang="en-US" sz="1800">
                <a:solidFill>
                  <a:schemeClr val="lt1"/>
                </a:solidFill>
                <a:latin typeface="Verdana"/>
                <a:ea typeface="Verdana"/>
                <a:cs typeface="Verdana"/>
                <a:sym typeface="Verdana"/>
              </a:rPr>
              <a:t>Run Cable</a:t>
            </a:r>
            <a:endParaRPr b="1" sz="1800">
              <a:solidFill>
                <a:schemeClr val="lt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Planning &amp; Design – Cont.</a:t>
            </a:r>
            <a:endParaRPr/>
          </a:p>
        </p:txBody>
      </p:sp>
      <p:sp>
        <p:nvSpPr>
          <p:cNvPr id="245" name="Google Shape;245;p20"/>
          <p:cNvSpPr/>
          <p:nvPr/>
        </p:nvSpPr>
        <p:spPr>
          <a:xfrm>
            <a:off x="3657600" y="3962400"/>
            <a:ext cx="1676400" cy="609600"/>
          </a:xfrm>
          <a:prstGeom prst="can">
            <a:avLst>
              <a:gd fmla="val 25000" name="adj"/>
            </a:avLst>
          </a:prstGeom>
          <a:gradFill>
            <a:gsLst>
              <a:gs pos="0">
                <a:srgbClr val="296E5A"/>
              </a:gs>
              <a:gs pos="50000">
                <a:schemeClr val="hlink"/>
              </a:gs>
              <a:gs pos="100000">
                <a:srgbClr val="296E5A"/>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20"/>
          <p:cNvSpPr/>
          <p:nvPr/>
        </p:nvSpPr>
        <p:spPr>
          <a:xfrm>
            <a:off x="3657600" y="3429000"/>
            <a:ext cx="1676400" cy="609600"/>
          </a:xfrm>
          <a:prstGeom prst="can">
            <a:avLst>
              <a:gd fmla="val 25000" name="adj"/>
            </a:avLst>
          </a:prstGeom>
          <a:gradFill>
            <a:gsLst>
              <a:gs pos="0">
                <a:srgbClr val="296E5A"/>
              </a:gs>
              <a:gs pos="50000">
                <a:schemeClr val="hlink"/>
              </a:gs>
              <a:gs pos="100000">
                <a:srgbClr val="296E5A"/>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20"/>
          <p:cNvSpPr/>
          <p:nvPr/>
        </p:nvSpPr>
        <p:spPr>
          <a:xfrm>
            <a:off x="3657600" y="2895600"/>
            <a:ext cx="1676400" cy="609600"/>
          </a:xfrm>
          <a:prstGeom prst="can">
            <a:avLst>
              <a:gd fmla="val 25000" name="adj"/>
            </a:avLst>
          </a:prstGeom>
          <a:gradFill>
            <a:gsLst>
              <a:gs pos="0">
                <a:srgbClr val="296E5A"/>
              </a:gs>
              <a:gs pos="50000">
                <a:schemeClr val="hlink"/>
              </a:gs>
              <a:gs pos="100000">
                <a:srgbClr val="296E5A"/>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20"/>
          <p:cNvSpPr txBox="1"/>
          <p:nvPr/>
        </p:nvSpPr>
        <p:spPr>
          <a:xfrm>
            <a:off x="4197350" y="3125788"/>
            <a:ext cx="78739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Cable</a:t>
            </a:r>
            <a:endParaRPr sz="1800">
              <a:solidFill>
                <a:schemeClr val="lt1"/>
              </a:solidFill>
              <a:latin typeface="Arial"/>
              <a:ea typeface="Arial"/>
              <a:cs typeface="Arial"/>
              <a:sym typeface="Arial"/>
            </a:endParaRPr>
          </a:p>
        </p:txBody>
      </p:sp>
      <p:sp>
        <p:nvSpPr>
          <p:cNvPr id="249" name="Google Shape;249;p20"/>
          <p:cNvSpPr txBox="1"/>
          <p:nvPr/>
        </p:nvSpPr>
        <p:spPr>
          <a:xfrm>
            <a:off x="3962400" y="3657600"/>
            <a:ext cx="132600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Enclosures</a:t>
            </a:r>
            <a:endParaRPr sz="1800">
              <a:solidFill>
                <a:schemeClr val="lt1"/>
              </a:solidFill>
              <a:latin typeface="Arial"/>
              <a:ea typeface="Arial"/>
              <a:cs typeface="Arial"/>
              <a:sym typeface="Arial"/>
            </a:endParaRPr>
          </a:p>
        </p:txBody>
      </p:sp>
      <p:sp>
        <p:nvSpPr>
          <p:cNvPr id="250" name="Google Shape;250;p20"/>
          <p:cNvSpPr txBox="1"/>
          <p:nvPr/>
        </p:nvSpPr>
        <p:spPr>
          <a:xfrm>
            <a:off x="3276600" y="4191000"/>
            <a:ext cx="2480167"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Pigtails  / Form factors</a:t>
            </a:r>
            <a:endParaRPr sz="1800">
              <a:solidFill>
                <a:schemeClr val="lt1"/>
              </a:solidFill>
              <a:latin typeface="Arial"/>
              <a:ea typeface="Arial"/>
              <a:cs typeface="Arial"/>
              <a:sym typeface="Arial"/>
            </a:endParaRPr>
          </a:p>
        </p:txBody>
      </p:sp>
      <p:sp>
        <p:nvSpPr>
          <p:cNvPr id="251" name="Google Shape;251;p20"/>
          <p:cNvSpPr/>
          <p:nvPr/>
        </p:nvSpPr>
        <p:spPr>
          <a:xfrm>
            <a:off x="2971800" y="2667000"/>
            <a:ext cx="533400" cy="2057400"/>
          </a:xfrm>
          <a:prstGeom prst="leftArrow">
            <a:avLst>
              <a:gd fmla="val 65583" name="adj1"/>
              <a:gd fmla="val 65181" name="adj2"/>
            </a:avLst>
          </a:prstGeom>
          <a:gradFill>
            <a:gsLst>
              <a:gs pos="0">
                <a:schemeClr val="accent2"/>
              </a:gs>
              <a:gs pos="100000">
                <a:srgbClr val="6B51AA">
                  <a:alpha val="11764"/>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20"/>
          <p:cNvSpPr/>
          <p:nvPr/>
        </p:nvSpPr>
        <p:spPr>
          <a:xfrm>
            <a:off x="990600" y="2133600"/>
            <a:ext cx="1828800" cy="33528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Verdana"/>
              <a:ea typeface="Verdana"/>
              <a:cs typeface="Verdana"/>
              <a:sym typeface="Verdana"/>
            </a:endParaRPr>
          </a:p>
        </p:txBody>
      </p:sp>
      <p:sp>
        <p:nvSpPr>
          <p:cNvPr id="253" name="Google Shape;253;p20"/>
          <p:cNvSpPr txBox="1"/>
          <p:nvPr/>
        </p:nvSpPr>
        <p:spPr>
          <a:xfrm>
            <a:off x="1066800" y="2362200"/>
            <a:ext cx="1676400" cy="30777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2"/>
                </a:solidFill>
                <a:latin typeface="Verdana"/>
                <a:ea typeface="Verdana"/>
                <a:cs typeface="Verdana"/>
                <a:sym typeface="Verdana"/>
              </a:rPr>
              <a:t>Overhead Formation</a:t>
            </a:r>
            <a:endParaRPr b="1" sz="1800">
              <a:solidFill>
                <a:schemeClr val="lt2"/>
              </a:solidFill>
              <a:latin typeface="Verdana"/>
              <a:ea typeface="Verdana"/>
              <a:cs typeface="Verdana"/>
              <a:sym typeface="Verdana"/>
            </a:endParaRPr>
          </a:p>
          <a:p>
            <a:pPr indent="0" lvl="0" marL="0" marR="0" rtl="0" algn="ctr">
              <a:spcBef>
                <a:spcPts val="0"/>
              </a:spcBef>
              <a:spcAft>
                <a:spcPts val="0"/>
              </a:spcAft>
              <a:buNone/>
            </a:pPr>
            <a:r>
              <a:t/>
            </a:r>
            <a:endParaRPr sz="18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Strung from poles.</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Along power lines.</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Proper Equipment.</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Follow industry codes.</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Occupational Safety.</a:t>
            </a:r>
            <a:endParaRPr sz="1400">
              <a:solidFill>
                <a:schemeClr val="lt2"/>
              </a:solidFill>
              <a:latin typeface="Verdana"/>
              <a:ea typeface="Verdana"/>
              <a:cs typeface="Verdana"/>
              <a:sym typeface="Verdana"/>
            </a:endParaRPr>
          </a:p>
        </p:txBody>
      </p:sp>
      <p:sp>
        <p:nvSpPr>
          <p:cNvPr id="254" name="Google Shape;254;p20"/>
          <p:cNvSpPr/>
          <p:nvPr/>
        </p:nvSpPr>
        <p:spPr>
          <a:xfrm>
            <a:off x="6172200" y="2133600"/>
            <a:ext cx="1828800" cy="33528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Verdana"/>
              <a:ea typeface="Verdana"/>
              <a:cs typeface="Verdana"/>
              <a:sym typeface="Verdana"/>
            </a:endParaRPr>
          </a:p>
        </p:txBody>
      </p:sp>
      <p:sp>
        <p:nvSpPr>
          <p:cNvPr id="255" name="Google Shape;255;p20"/>
          <p:cNvSpPr txBox="1"/>
          <p:nvPr/>
        </p:nvSpPr>
        <p:spPr>
          <a:xfrm>
            <a:off x="6096000" y="2362200"/>
            <a:ext cx="1905000" cy="30777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2"/>
                </a:solidFill>
                <a:latin typeface="Verdana"/>
                <a:ea typeface="Verdana"/>
                <a:cs typeface="Verdana"/>
                <a:sym typeface="Verdana"/>
              </a:rPr>
              <a:t>Underground Formation</a:t>
            </a:r>
            <a:endParaRPr b="1" sz="1800">
              <a:solidFill>
                <a:schemeClr val="lt2"/>
              </a:solidFill>
              <a:latin typeface="Verdana"/>
              <a:ea typeface="Verdana"/>
              <a:cs typeface="Verdana"/>
              <a:sym typeface="Verdana"/>
            </a:endParaRPr>
          </a:p>
          <a:p>
            <a:pPr indent="0" lvl="0" marL="0" marR="0" rtl="0" algn="ctr">
              <a:spcBef>
                <a:spcPts val="0"/>
              </a:spcBef>
              <a:spcAft>
                <a:spcPts val="0"/>
              </a:spcAft>
              <a:buNone/>
            </a:pPr>
            <a:r>
              <a:t/>
            </a:r>
            <a:endParaRPr sz="18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Pulled through ducts &amp; conduits.</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 Calculate Pulling tensions</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Pre-install pulling line</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Lubricant </a:t>
            </a:r>
            <a:endParaRPr sz="1400">
              <a:solidFill>
                <a:schemeClr val="lt2"/>
              </a:solidFill>
              <a:latin typeface="Verdana"/>
              <a:ea typeface="Verdana"/>
              <a:cs typeface="Verdana"/>
              <a:sym typeface="Verdana"/>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Pull length </a:t>
            </a:r>
            <a:endParaRPr/>
          </a:p>
          <a:p>
            <a:pPr indent="-53339" lvl="0" marL="0" marR="0" rtl="0" algn="ctr">
              <a:spcBef>
                <a:spcPts val="0"/>
              </a:spcBef>
              <a:spcAft>
                <a:spcPts val="0"/>
              </a:spcAft>
              <a:buClr>
                <a:schemeClr val="lt2"/>
              </a:buClr>
              <a:buSzPts val="840"/>
              <a:buFont typeface="Verdana"/>
              <a:buChar char="•"/>
            </a:pPr>
            <a:r>
              <a:rPr lang="en-US" sz="1400">
                <a:solidFill>
                  <a:schemeClr val="lt2"/>
                </a:solidFill>
                <a:latin typeface="Verdana"/>
                <a:ea typeface="Verdana"/>
                <a:cs typeface="Verdana"/>
                <a:sym typeface="Verdana"/>
              </a:rPr>
              <a:t>Conduit &amp; duct size</a:t>
            </a:r>
            <a:endParaRPr sz="1400">
              <a:solidFill>
                <a:schemeClr val="lt2"/>
              </a:solidFill>
              <a:latin typeface="Verdana"/>
              <a:ea typeface="Verdana"/>
              <a:cs typeface="Verdana"/>
              <a:sym typeface="Verdana"/>
            </a:endParaRPr>
          </a:p>
        </p:txBody>
      </p:sp>
      <p:sp>
        <p:nvSpPr>
          <p:cNvPr id="256" name="Google Shape;256;p20"/>
          <p:cNvSpPr/>
          <p:nvPr/>
        </p:nvSpPr>
        <p:spPr>
          <a:xfrm>
            <a:off x="5489575" y="2667000"/>
            <a:ext cx="530225" cy="2057400"/>
          </a:xfrm>
          <a:prstGeom prst="rightArrow">
            <a:avLst>
              <a:gd fmla="val 67750" name="adj1"/>
              <a:gd fmla="val 66167" name="adj2"/>
            </a:avLst>
          </a:prstGeom>
          <a:gradFill>
            <a:gsLst>
              <a:gs pos="0">
                <a:srgbClr val="6B51AA">
                  <a:alpha val="11764"/>
                </a:srgbClr>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20"/>
          <p:cNvSpPr/>
          <p:nvPr/>
        </p:nvSpPr>
        <p:spPr>
          <a:xfrm>
            <a:off x="2971800" y="1524000"/>
            <a:ext cx="3048000" cy="609600"/>
          </a:xfrm>
          <a:prstGeom prst="can">
            <a:avLst>
              <a:gd fmla="val 27866" name="adj"/>
            </a:avLst>
          </a:prstGeom>
          <a:gradFill>
            <a:gsLst>
              <a:gs pos="0">
                <a:srgbClr val="4E6F9F"/>
              </a:gs>
              <a:gs pos="50000">
                <a:schemeClr val="accent1"/>
              </a:gs>
              <a:gs pos="100000">
                <a:srgbClr val="4E6F9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20"/>
          <p:cNvSpPr/>
          <p:nvPr/>
        </p:nvSpPr>
        <p:spPr>
          <a:xfrm>
            <a:off x="3624263" y="2286000"/>
            <a:ext cx="1752600" cy="533400"/>
          </a:xfrm>
          <a:prstGeom prst="upArrow">
            <a:avLst>
              <a:gd fmla="val 68380" name="adj1"/>
              <a:gd fmla="val 70833" name="adj2"/>
            </a:avLst>
          </a:prstGeom>
          <a:gradFill>
            <a:gsLst>
              <a:gs pos="0">
                <a:schemeClr val="accent2"/>
              </a:gs>
              <a:gs pos="100000">
                <a:srgbClr val="C5B6F7">
                  <a:alpha val="11764"/>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20"/>
          <p:cNvSpPr txBox="1"/>
          <p:nvPr/>
        </p:nvSpPr>
        <p:spPr>
          <a:xfrm>
            <a:off x="3581400" y="1600200"/>
            <a:ext cx="2082621"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Installation</a:t>
            </a:r>
            <a:endParaRPr b="1" sz="2800">
              <a:solidFill>
                <a:schemeClr val="lt1"/>
              </a:solidFill>
              <a:latin typeface="Arial"/>
              <a:ea typeface="Arial"/>
              <a:cs typeface="Arial"/>
              <a:sym typeface="Arial"/>
            </a:endParaRPr>
          </a:p>
        </p:txBody>
      </p:sp>
      <p:sp>
        <p:nvSpPr>
          <p:cNvPr id="260" name="Google Shape;260;p20"/>
          <p:cNvSpPr/>
          <p:nvPr/>
        </p:nvSpPr>
        <p:spPr>
          <a:xfrm>
            <a:off x="2971800" y="5257800"/>
            <a:ext cx="3048000" cy="609600"/>
          </a:xfrm>
          <a:prstGeom prst="can">
            <a:avLst>
              <a:gd fmla="val 32032" name="adj"/>
            </a:avLst>
          </a:prstGeom>
          <a:gradFill>
            <a:gsLst>
              <a:gs pos="0">
                <a:srgbClr val="5A872D"/>
              </a:gs>
              <a:gs pos="50000">
                <a:schemeClr val="folHlink"/>
              </a:gs>
              <a:gs pos="100000">
                <a:srgbClr val="5A872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61" name="Google Shape;261;p20"/>
          <p:cNvSpPr txBox="1"/>
          <p:nvPr/>
        </p:nvSpPr>
        <p:spPr>
          <a:xfrm>
            <a:off x="3276600" y="5410200"/>
            <a:ext cx="259080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Documentation</a:t>
            </a:r>
            <a:r>
              <a:rPr lang="en-US"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262" name="Google Shape;262;p20"/>
          <p:cNvSpPr/>
          <p:nvPr/>
        </p:nvSpPr>
        <p:spPr>
          <a:xfrm>
            <a:off x="3602038" y="4648200"/>
            <a:ext cx="1755775" cy="525463"/>
          </a:xfrm>
          <a:prstGeom prst="downArrow">
            <a:avLst>
              <a:gd fmla="val 67093" name="adj1"/>
              <a:gd fmla="val 64051" name="adj2"/>
            </a:avLst>
          </a:prstGeom>
          <a:gradFill>
            <a:gsLst>
              <a:gs pos="0">
                <a:srgbClr val="C5B6F7">
                  <a:alpha val="11764"/>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p21"/>
          <p:cNvGrpSpPr/>
          <p:nvPr/>
        </p:nvGrpSpPr>
        <p:grpSpPr>
          <a:xfrm>
            <a:off x="2872581" y="2863057"/>
            <a:ext cx="3092450" cy="1883568"/>
            <a:chOff x="1809" y="1804"/>
            <a:chExt cx="1948" cy="1186"/>
          </a:xfrm>
        </p:grpSpPr>
        <p:sp>
          <p:nvSpPr>
            <p:cNvPr id="269" name="Google Shape;269;p21"/>
            <p:cNvSpPr/>
            <p:nvPr/>
          </p:nvSpPr>
          <p:spPr>
            <a:xfrm flipH="1" rot="-5400000">
              <a:off x="1758" y="1904"/>
              <a:ext cx="309" cy="206"/>
            </a:xfrm>
            <a:prstGeom prst="upArrow">
              <a:avLst>
                <a:gd fmla="val 51676" name="adj1"/>
                <a:gd fmla="val 100000" name="adj2"/>
              </a:avLst>
            </a:prstGeom>
            <a:gradFill>
              <a:gsLst>
                <a:gs pos="0">
                  <a:schemeClr val="lt2"/>
                </a:gs>
                <a:gs pos="100000">
                  <a:srgbClr val="EDF8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21"/>
            <p:cNvSpPr/>
            <p:nvPr/>
          </p:nvSpPr>
          <p:spPr>
            <a:xfrm flipH="1" rot="5400000">
              <a:off x="3500" y="1855"/>
              <a:ext cx="309" cy="206"/>
            </a:xfrm>
            <a:prstGeom prst="upArrow">
              <a:avLst>
                <a:gd fmla="val 51676" name="adj1"/>
                <a:gd fmla="val 100000" name="adj2"/>
              </a:avLst>
            </a:prstGeom>
            <a:gradFill>
              <a:gsLst>
                <a:gs pos="0">
                  <a:schemeClr val="lt2"/>
                </a:gs>
                <a:gs pos="100000">
                  <a:srgbClr val="EDF8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1" name="Google Shape;271;p21"/>
            <p:cNvSpPr/>
            <p:nvPr/>
          </p:nvSpPr>
          <p:spPr>
            <a:xfrm flipH="1" rot="10800000">
              <a:off x="2629" y="2784"/>
              <a:ext cx="308" cy="206"/>
            </a:xfrm>
            <a:prstGeom prst="upArrow">
              <a:avLst>
                <a:gd fmla="val 51676" name="adj1"/>
                <a:gd fmla="val 100000" name="adj2"/>
              </a:avLst>
            </a:prstGeom>
            <a:gradFill>
              <a:gsLst>
                <a:gs pos="0">
                  <a:schemeClr val="lt2"/>
                </a:gs>
                <a:gs pos="100000">
                  <a:srgbClr val="EDF8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sp>
        <p:nvSpPr>
          <p:cNvPr id="272" name="Google Shape;272;p21"/>
          <p:cNvSpPr/>
          <p:nvPr/>
        </p:nvSpPr>
        <p:spPr>
          <a:xfrm>
            <a:off x="3146425" y="1905000"/>
            <a:ext cx="2563813" cy="2563813"/>
          </a:xfrm>
          <a:prstGeom prst="ellipse">
            <a:avLst/>
          </a:prstGeom>
          <a:gradFill>
            <a:gsLst>
              <a:gs pos="0">
                <a:srgbClr val="B3B3B3"/>
              </a:gs>
              <a:gs pos="50000">
                <a:srgbClr val="FFFFFF"/>
              </a:gs>
              <a:gs pos="100000">
                <a:srgbClr val="B3B3B3"/>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21"/>
          <p:cNvSpPr/>
          <p:nvPr/>
        </p:nvSpPr>
        <p:spPr>
          <a:xfrm>
            <a:off x="3292475" y="2049463"/>
            <a:ext cx="2270125" cy="2270125"/>
          </a:xfrm>
          <a:prstGeom prst="ellipse">
            <a:avLst/>
          </a:prstGeom>
          <a:gradFill>
            <a:gsLst>
              <a:gs pos="0">
                <a:srgbClr val="CFCFCF"/>
              </a:gs>
              <a:gs pos="50000">
                <a:srgbClr val="FFFFFF"/>
              </a:gs>
              <a:gs pos="100000">
                <a:srgbClr val="CFCFC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21"/>
          <p:cNvSpPr/>
          <p:nvPr/>
        </p:nvSpPr>
        <p:spPr>
          <a:xfrm>
            <a:off x="3425825" y="2184400"/>
            <a:ext cx="2003425" cy="2006600"/>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21"/>
          <p:cNvSpPr/>
          <p:nvPr/>
        </p:nvSpPr>
        <p:spPr>
          <a:xfrm>
            <a:off x="3425825" y="2184400"/>
            <a:ext cx="2003425" cy="2006600"/>
          </a:xfrm>
          <a:prstGeom prst="ellipse">
            <a:avLst/>
          </a:prstGeom>
          <a:gradFill>
            <a:gsLst>
              <a:gs pos="0">
                <a:srgbClr val="000000"/>
              </a:gs>
              <a:gs pos="100000">
                <a:srgbClr val="FFCC00"/>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21"/>
          <p:cNvSpPr/>
          <p:nvPr/>
        </p:nvSpPr>
        <p:spPr>
          <a:xfrm>
            <a:off x="3557588" y="2316163"/>
            <a:ext cx="1739900" cy="1743075"/>
          </a:xfrm>
          <a:prstGeom prst="ellipse">
            <a:avLst/>
          </a:prstGeom>
          <a:gradFill>
            <a:gsLst>
              <a:gs pos="0">
                <a:srgbClr val="2C7661"/>
              </a:gs>
              <a:gs pos="50000">
                <a:schemeClr val="hlink"/>
              </a:gs>
              <a:gs pos="100000">
                <a:srgbClr val="2C7661"/>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7" name="Google Shape;277;p21"/>
          <p:cNvSpPr/>
          <p:nvPr/>
        </p:nvSpPr>
        <p:spPr>
          <a:xfrm>
            <a:off x="3557588" y="2316163"/>
            <a:ext cx="1739900" cy="1743075"/>
          </a:xfrm>
          <a:prstGeom prst="ellipse">
            <a:avLst/>
          </a:prstGeom>
          <a:gradFill>
            <a:gsLst>
              <a:gs pos="0">
                <a:srgbClr val="FFCC00"/>
              </a:gs>
              <a:gs pos="100000">
                <a:srgbClr val="B79200"/>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8" name="Google Shape;278;p21"/>
          <p:cNvSpPr/>
          <p:nvPr/>
        </p:nvSpPr>
        <p:spPr>
          <a:xfrm>
            <a:off x="533400" y="3505200"/>
            <a:ext cx="2057400" cy="609600"/>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21"/>
          <p:cNvSpPr/>
          <p:nvPr/>
        </p:nvSpPr>
        <p:spPr>
          <a:xfrm>
            <a:off x="533400" y="2971800"/>
            <a:ext cx="2057400" cy="609600"/>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0" name="Google Shape;280;p21"/>
          <p:cNvSpPr/>
          <p:nvPr/>
        </p:nvSpPr>
        <p:spPr>
          <a:xfrm>
            <a:off x="533400" y="2438400"/>
            <a:ext cx="2057400" cy="609600"/>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1" name="Google Shape;281;p21"/>
          <p:cNvSpPr/>
          <p:nvPr/>
        </p:nvSpPr>
        <p:spPr>
          <a:xfrm>
            <a:off x="6248400" y="3505200"/>
            <a:ext cx="2362200" cy="609600"/>
          </a:xfrm>
          <a:prstGeom prst="can">
            <a:avLst>
              <a:gd fmla="val 25000" name="adj"/>
            </a:avLst>
          </a:prstGeom>
          <a:solidFill>
            <a:srgbClr val="000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21"/>
          <p:cNvSpPr/>
          <p:nvPr/>
        </p:nvSpPr>
        <p:spPr>
          <a:xfrm>
            <a:off x="6248400" y="2971800"/>
            <a:ext cx="2362200" cy="609600"/>
          </a:xfrm>
          <a:prstGeom prst="can">
            <a:avLst>
              <a:gd fmla="val 25000" name="adj"/>
            </a:avLst>
          </a:prstGeom>
          <a:solidFill>
            <a:srgbClr val="000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21"/>
          <p:cNvSpPr/>
          <p:nvPr/>
        </p:nvSpPr>
        <p:spPr>
          <a:xfrm>
            <a:off x="6248400" y="2438400"/>
            <a:ext cx="2362200" cy="609600"/>
          </a:xfrm>
          <a:prstGeom prst="can">
            <a:avLst>
              <a:gd fmla="val 25000" name="adj"/>
            </a:avLst>
          </a:prstGeom>
          <a:solidFill>
            <a:srgbClr val="000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21"/>
          <p:cNvSpPr txBox="1"/>
          <p:nvPr/>
        </p:nvSpPr>
        <p:spPr>
          <a:xfrm>
            <a:off x="3124200" y="2895600"/>
            <a:ext cx="27432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Arial"/>
                <a:ea typeface="Arial"/>
                <a:cs typeface="Arial"/>
                <a:sym typeface="Arial"/>
              </a:rPr>
              <a:t>Principles</a:t>
            </a:r>
            <a:endParaRPr/>
          </a:p>
        </p:txBody>
      </p:sp>
      <p:sp>
        <p:nvSpPr>
          <p:cNvPr id="285" name="Google Shape;285;p21"/>
          <p:cNvSpPr/>
          <p:nvPr/>
        </p:nvSpPr>
        <p:spPr>
          <a:xfrm>
            <a:off x="2438400" y="5105400"/>
            <a:ext cx="3886200" cy="533400"/>
          </a:xfrm>
          <a:prstGeom prst="roundRect">
            <a:avLst>
              <a:gd fmla="val 50000"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Verdana"/>
                <a:ea typeface="Verdana"/>
                <a:cs typeface="Verdana"/>
                <a:sym typeface="Verdana"/>
              </a:rPr>
              <a:t>Source to Destination</a:t>
            </a:r>
            <a:endParaRPr b="1" sz="2400">
              <a:solidFill>
                <a:schemeClr val="lt1"/>
              </a:solidFill>
              <a:latin typeface="Verdana"/>
              <a:ea typeface="Verdana"/>
              <a:cs typeface="Verdana"/>
              <a:sym typeface="Verdana"/>
            </a:endParaRPr>
          </a:p>
        </p:txBody>
      </p:sp>
      <p:sp>
        <p:nvSpPr>
          <p:cNvPr id="286" name="Google Shape;286;p21"/>
          <p:cNvSpPr txBox="1"/>
          <p:nvPr/>
        </p:nvSpPr>
        <p:spPr>
          <a:xfrm>
            <a:off x="457200" y="2590800"/>
            <a:ext cx="213360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Transmitter</a:t>
            </a:r>
            <a:r>
              <a:rPr lang="en-US"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287" name="Google Shape;287;p21"/>
          <p:cNvSpPr txBox="1"/>
          <p:nvPr/>
        </p:nvSpPr>
        <p:spPr>
          <a:xfrm>
            <a:off x="685800" y="3124200"/>
            <a:ext cx="1791516"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Connector</a:t>
            </a:r>
            <a:endParaRPr b="1" sz="2400">
              <a:solidFill>
                <a:schemeClr val="lt1"/>
              </a:solidFill>
              <a:latin typeface="Arial"/>
              <a:ea typeface="Arial"/>
              <a:cs typeface="Arial"/>
              <a:sym typeface="Arial"/>
            </a:endParaRPr>
          </a:p>
        </p:txBody>
      </p:sp>
      <p:sp>
        <p:nvSpPr>
          <p:cNvPr id="288" name="Google Shape;288;p21"/>
          <p:cNvSpPr txBox="1"/>
          <p:nvPr/>
        </p:nvSpPr>
        <p:spPr>
          <a:xfrm>
            <a:off x="533400" y="3657600"/>
            <a:ext cx="198120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Medium</a:t>
            </a:r>
            <a:endParaRPr b="1" sz="2400">
              <a:solidFill>
                <a:schemeClr val="lt1"/>
              </a:solidFill>
              <a:latin typeface="Arial"/>
              <a:ea typeface="Arial"/>
              <a:cs typeface="Arial"/>
              <a:sym typeface="Arial"/>
            </a:endParaRPr>
          </a:p>
        </p:txBody>
      </p:sp>
      <p:sp>
        <p:nvSpPr>
          <p:cNvPr id="289" name="Google Shape;289;p21"/>
          <p:cNvSpPr txBox="1"/>
          <p:nvPr/>
        </p:nvSpPr>
        <p:spPr>
          <a:xfrm>
            <a:off x="6324600" y="2590800"/>
            <a:ext cx="214834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Light Source </a:t>
            </a:r>
            <a:endParaRPr b="1" sz="2400">
              <a:solidFill>
                <a:schemeClr val="lt1"/>
              </a:solidFill>
              <a:latin typeface="Arial"/>
              <a:ea typeface="Arial"/>
              <a:cs typeface="Arial"/>
              <a:sym typeface="Arial"/>
            </a:endParaRPr>
          </a:p>
        </p:txBody>
      </p:sp>
      <p:sp>
        <p:nvSpPr>
          <p:cNvPr id="290" name="Google Shape;290;p21"/>
          <p:cNvSpPr txBox="1"/>
          <p:nvPr/>
        </p:nvSpPr>
        <p:spPr>
          <a:xfrm>
            <a:off x="6248400" y="3124200"/>
            <a:ext cx="230178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ST, SC,FC, LC</a:t>
            </a:r>
            <a:endParaRPr b="1" sz="2400">
              <a:solidFill>
                <a:schemeClr val="lt1"/>
              </a:solidFill>
              <a:latin typeface="Arial"/>
              <a:ea typeface="Arial"/>
              <a:cs typeface="Arial"/>
              <a:sym typeface="Arial"/>
            </a:endParaRPr>
          </a:p>
        </p:txBody>
      </p:sp>
      <p:sp>
        <p:nvSpPr>
          <p:cNvPr id="291" name="Google Shape;291;p21"/>
          <p:cNvSpPr txBox="1"/>
          <p:nvPr/>
        </p:nvSpPr>
        <p:spPr>
          <a:xfrm>
            <a:off x="6324600" y="3657600"/>
            <a:ext cx="214834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Optical Fiber </a:t>
            </a:r>
            <a:endParaRPr b="1" sz="2400">
              <a:solidFill>
                <a:schemeClr val="lt1"/>
              </a:solidFill>
              <a:latin typeface="Arial"/>
              <a:ea typeface="Arial"/>
              <a:cs typeface="Arial"/>
              <a:sym typeface="Arial"/>
            </a:endParaRPr>
          </a:p>
        </p:txBody>
      </p:sp>
      <p:sp>
        <p:nvSpPr>
          <p:cNvPr id="292" name="Google Shape;292;p21"/>
          <p:cNvSpPr/>
          <p:nvPr/>
        </p:nvSpPr>
        <p:spPr>
          <a:xfrm>
            <a:off x="533400" y="4038600"/>
            <a:ext cx="2057400" cy="609600"/>
          </a:xfrm>
          <a:prstGeom prst="can">
            <a:avLst>
              <a:gd fmla="val 25000" name="adj"/>
            </a:avLst>
          </a:prstGeom>
          <a:solidFill>
            <a:srgbClr val="00B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21"/>
          <p:cNvSpPr txBox="1"/>
          <p:nvPr/>
        </p:nvSpPr>
        <p:spPr>
          <a:xfrm>
            <a:off x="228600" y="4267200"/>
            <a:ext cx="266700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Receiver</a:t>
            </a:r>
            <a:r>
              <a:rPr lang="en-US" sz="18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294" name="Google Shape;294;p21"/>
          <p:cNvSpPr/>
          <p:nvPr/>
        </p:nvSpPr>
        <p:spPr>
          <a:xfrm>
            <a:off x="6248400" y="4038600"/>
            <a:ext cx="2362200" cy="609600"/>
          </a:xfrm>
          <a:prstGeom prst="can">
            <a:avLst>
              <a:gd fmla="val 25000" name="adj"/>
            </a:avLst>
          </a:prstGeom>
          <a:solidFill>
            <a:srgbClr val="000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21"/>
          <p:cNvSpPr txBox="1"/>
          <p:nvPr/>
        </p:nvSpPr>
        <p:spPr>
          <a:xfrm>
            <a:off x="6172200" y="4191000"/>
            <a:ext cx="2542799"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Photo Detector</a:t>
            </a:r>
            <a:endParaRPr b="1" sz="2400">
              <a:solidFill>
                <a:schemeClr val="lt1"/>
              </a:solidFill>
              <a:latin typeface="Arial"/>
              <a:ea typeface="Arial"/>
              <a:cs typeface="Arial"/>
              <a:sym typeface="Arial"/>
            </a:endParaRPr>
          </a:p>
        </p:txBody>
      </p:sp>
      <p:sp>
        <p:nvSpPr>
          <p:cNvPr id="296" name="Google Shape;296;p21"/>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Optical Communication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1828800" y="457200"/>
            <a:ext cx="6934200" cy="563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Monitoring, Evaluating &amp; Training</a:t>
            </a:r>
            <a:endParaRPr/>
          </a:p>
        </p:txBody>
      </p:sp>
      <p:sp>
        <p:nvSpPr>
          <p:cNvPr id="303" name="Google Shape;303;p22"/>
          <p:cNvSpPr/>
          <p:nvPr/>
        </p:nvSpPr>
        <p:spPr>
          <a:xfrm>
            <a:off x="7761288" y="1752600"/>
            <a:ext cx="614362" cy="981075"/>
          </a:xfrm>
          <a:custGeom>
            <a:rect b="b" l="l" r="r" t="t"/>
            <a:pathLst>
              <a:path extrusionOk="0" h="444" w="308">
                <a:moveTo>
                  <a:pt x="308" y="120"/>
                </a:moveTo>
                <a:lnTo>
                  <a:pt x="0" y="444"/>
                </a:lnTo>
                <a:lnTo>
                  <a:pt x="0" y="286"/>
                </a:lnTo>
                <a:lnTo>
                  <a:pt x="308" y="0"/>
                </a:lnTo>
                <a:lnTo>
                  <a:pt x="308" y="12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22"/>
          <p:cNvSpPr/>
          <p:nvPr/>
        </p:nvSpPr>
        <p:spPr>
          <a:xfrm>
            <a:off x="4821238" y="1752600"/>
            <a:ext cx="3560762" cy="627063"/>
          </a:xfrm>
          <a:custGeom>
            <a:rect b="b" l="l" r="r" t="t"/>
            <a:pathLst>
              <a:path extrusionOk="0" h="284" w="1786">
                <a:moveTo>
                  <a:pt x="1478" y="284"/>
                </a:moveTo>
                <a:lnTo>
                  <a:pt x="0" y="284"/>
                </a:lnTo>
                <a:lnTo>
                  <a:pt x="446" y="0"/>
                </a:lnTo>
                <a:lnTo>
                  <a:pt x="1786" y="0"/>
                </a:lnTo>
                <a:lnTo>
                  <a:pt x="1478" y="284"/>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5" name="Google Shape;305;p22"/>
          <p:cNvSpPr/>
          <p:nvPr/>
        </p:nvSpPr>
        <p:spPr>
          <a:xfrm>
            <a:off x="7143750" y="2727325"/>
            <a:ext cx="612775" cy="974725"/>
          </a:xfrm>
          <a:custGeom>
            <a:rect b="b" l="l" r="r" t="t"/>
            <a:pathLst>
              <a:path extrusionOk="0" h="442" w="308">
                <a:moveTo>
                  <a:pt x="308" y="120"/>
                </a:moveTo>
                <a:lnTo>
                  <a:pt x="0" y="442"/>
                </a:lnTo>
                <a:lnTo>
                  <a:pt x="0" y="286"/>
                </a:lnTo>
                <a:lnTo>
                  <a:pt x="308" y="0"/>
                </a:lnTo>
                <a:lnTo>
                  <a:pt x="308" y="120"/>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22"/>
          <p:cNvSpPr/>
          <p:nvPr/>
        </p:nvSpPr>
        <p:spPr>
          <a:xfrm>
            <a:off x="6524625" y="3690938"/>
            <a:ext cx="611188" cy="981075"/>
          </a:xfrm>
          <a:custGeom>
            <a:rect b="b" l="l" r="r" t="t"/>
            <a:pathLst>
              <a:path extrusionOk="0" h="444" w="306">
                <a:moveTo>
                  <a:pt x="306" y="122"/>
                </a:moveTo>
                <a:lnTo>
                  <a:pt x="0" y="444"/>
                </a:lnTo>
                <a:lnTo>
                  <a:pt x="0" y="286"/>
                </a:lnTo>
                <a:lnTo>
                  <a:pt x="306" y="0"/>
                </a:lnTo>
                <a:lnTo>
                  <a:pt x="306" y="12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22"/>
          <p:cNvSpPr/>
          <p:nvPr/>
        </p:nvSpPr>
        <p:spPr>
          <a:xfrm>
            <a:off x="5910263" y="4657725"/>
            <a:ext cx="614362" cy="981075"/>
          </a:xfrm>
          <a:custGeom>
            <a:rect b="b" l="l" r="r" t="t"/>
            <a:pathLst>
              <a:path extrusionOk="0" h="444" w="308">
                <a:moveTo>
                  <a:pt x="308" y="122"/>
                </a:moveTo>
                <a:lnTo>
                  <a:pt x="0" y="444"/>
                </a:lnTo>
                <a:lnTo>
                  <a:pt x="0" y="286"/>
                </a:lnTo>
                <a:lnTo>
                  <a:pt x="308" y="0"/>
                </a:lnTo>
                <a:lnTo>
                  <a:pt x="308" y="122"/>
                </a:lnTo>
                <a:close/>
              </a:path>
            </a:pathLst>
          </a:custGeom>
          <a:solidFill>
            <a:srgbClr val="00B0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22"/>
          <p:cNvSpPr/>
          <p:nvPr/>
        </p:nvSpPr>
        <p:spPr>
          <a:xfrm>
            <a:off x="2178050" y="4662488"/>
            <a:ext cx="4346575" cy="627062"/>
          </a:xfrm>
          <a:custGeom>
            <a:rect b="b" l="l" r="r" t="t"/>
            <a:pathLst>
              <a:path extrusionOk="0" h="284" w="2180">
                <a:moveTo>
                  <a:pt x="1872" y="284"/>
                </a:moveTo>
                <a:lnTo>
                  <a:pt x="0" y="284"/>
                </a:lnTo>
                <a:lnTo>
                  <a:pt x="446" y="0"/>
                </a:lnTo>
                <a:lnTo>
                  <a:pt x="2180" y="0"/>
                </a:lnTo>
                <a:lnTo>
                  <a:pt x="1872" y="284"/>
                </a:lnTo>
                <a:close/>
              </a:path>
            </a:pathLst>
          </a:custGeom>
          <a:solidFill>
            <a:srgbClr val="00B050"/>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0000"/>
              </a:solidFill>
              <a:latin typeface="Arial"/>
              <a:ea typeface="Arial"/>
              <a:cs typeface="Arial"/>
              <a:sym typeface="Arial"/>
            </a:endParaRPr>
          </a:p>
        </p:txBody>
      </p:sp>
      <p:cxnSp>
        <p:nvCxnSpPr>
          <p:cNvPr id="309" name="Google Shape;309;p22"/>
          <p:cNvCxnSpPr/>
          <p:nvPr/>
        </p:nvCxnSpPr>
        <p:spPr>
          <a:xfrm rot="10800000">
            <a:off x="914400" y="5632450"/>
            <a:ext cx="1263650" cy="0"/>
          </a:xfrm>
          <a:prstGeom prst="straightConnector1">
            <a:avLst/>
          </a:prstGeom>
          <a:noFill/>
          <a:ln cap="flat" cmpd="sng" w="9525">
            <a:solidFill>
              <a:schemeClr val="accent2"/>
            </a:solidFill>
            <a:prstDash val="solid"/>
            <a:round/>
            <a:headEnd len="med" w="med" type="none"/>
            <a:tailEnd len="med" w="med" type="none"/>
          </a:ln>
        </p:spPr>
      </p:cxnSp>
      <p:cxnSp>
        <p:nvCxnSpPr>
          <p:cNvPr id="310" name="Google Shape;310;p22"/>
          <p:cNvCxnSpPr/>
          <p:nvPr/>
        </p:nvCxnSpPr>
        <p:spPr>
          <a:xfrm rot="10800000">
            <a:off x="914400" y="4657725"/>
            <a:ext cx="2146300" cy="0"/>
          </a:xfrm>
          <a:prstGeom prst="straightConnector1">
            <a:avLst/>
          </a:prstGeom>
          <a:noFill/>
          <a:ln cap="flat" cmpd="sng" w="9525">
            <a:solidFill>
              <a:schemeClr val="accent2"/>
            </a:solidFill>
            <a:prstDash val="solid"/>
            <a:round/>
            <a:headEnd len="med" w="med" type="none"/>
            <a:tailEnd len="med" w="med" type="none"/>
          </a:ln>
        </p:spPr>
      </p:cxnSp>
      <p:cxnSp>
        <p:nvCxnSpPr>
          <p:cNvPr id="311" name="Google Shape;311;p22"/>
          <p:cNvCxnSpPr/>
          <p:nvPr/>
        </p:nvCxnSpPr>
        <p:spPr>
          <a:xfrm rot="10800000">
            <a:off x="914400" y="3695700"/>
            <a:ext cx="3030538" cy="0"/>
          </a:xfrm>
          <a:prstGeom prst="straightConnector1">
            <a:avLst/>
          </a:prstGeom>
          <a:noFill/>
          <a:ln cap="flat" cmpd="sng" w="9525">
            <a:solidFill>
              <a:schemeClr val="accent2"/>
            </a:solidFill>
            <a:prstDash val="solid"/>
            <a:round/>
            <a:headEnd len="med" w="med" type="none"/>
            <a:tailEnd len="med" w="med" type="none"/>
          </a:ln>
        </p:spPr>
      </p:cxnSp>
      <p:cxnSp>
        <p:nvCxnSpPr>
          <p:cNvPr id="312" name="Google Shape;312;p22"/>
          <p:cNvCxnSpPr/>
          <p:nvPr/>
        </p:nvCxnSpPr>
        <p:spPr>
          <a:xfrm rot="10800000">
            <a:off x="914400" y="2735263"/>
            <a:ext cx="3914775" cy="0"/>
          </a:xfrm>
          <a:prstGeom prst="straightConnector1">
            <a:avLst/>
          </a:prstGeom>
          <a:noFill/>
          <a:ln cap="flat" cmpd="sng" w="9525">
            <a:solidFill>
              <a:schemeClr val="accent2"/>
            </a:solidFill>
            <a:prstDash val="solid"/>
            <a:round/>
            <a:headEnd len="med" w="med" type="none"/>
            <a:tailEnd len="med" w="med" type="none"/>
          </a:ln>
        </p:spPr>
      </p:cxnSp>
      <p:cxnSp>
        <p:nvCxnSpPr>
          <p:cNvPr id="313" name="Google Shape;313;p22"/>
          <p:cNvCxnSpPr/>
          <p:nvPr/>
        </p:nvCxnSpPr>
        <p:spPr>
          <a:xfrm rot="10800000">
            <a:off x="914400" y="1758950"/>
            <a:ext cx="4797425" cy="0"/>
          </a:xfrm>
          <a:prstGeom prst="straightConnector1">
            <a:avLst/>
          </a:prstGeom>
          <a:noFill/>
          <a:ln cap="flat" cmpd="sng" w="9525">
            <a:solidFill>
              <a:schemeClr val="accent2"/>
            </a:solidFill>
            <a:prstDash val="solid"/>
            <a:round/>
            <a:headEnd len="med" w="med" type="none"/>
            <a:tailEnd len="med" w="med" type="none"/>
          </a:ln>
        </p:spPr>
      </p:cxnSp>
      <p:cxnSp>
        <p:nvCxnSpPr>
          <p:cNvPr id="314" name="Google Shape;314;p22"/>
          <p:cNvCxnSpPr/>
          <p:nvPr/>
        </p:nvCxnSpPr>
        <p:spPr>
          <a:xfrm>
            <a:off x="1104900" y="1752600"/>
            <a:ext cx="0" cy="1011238"/>
          </a:xfrm>
          <a:prstGeom prst="straightConnector1">
            <a:avLst/>
          </a:prstGeom>
          <a:noFill/>
          <a:ln cap="flat" cmpd="sng" w="9525">
            <a:solidFill>
              <a:schemeClr val="accent2"/>
            </a:solidFill>
            <a:prstDash val="solid"/>
            <a:round/>
            <a:headEnd len="med" w="med" type="triangle"/>
            <a:tailEnd len="med" w="med" type="triangle"/>
          </a:ln>
        </p:spPr>
      </p:cxnSp>
      <p:cxnSp>
        <p:nvCxnSpPr>
          <p:cNvPr id="315" name="Google Shape;315;p22"/>
          <p:cNvCxnSpPr/>
          <p:nvPr/>
        </p:nvCxnSpPr>
        <p:spPr>
          <a:xfrm>
            <a:off x="1104900" y="2763838"/>
            <a:ext cx="0" cy="946150"/>
          </a:xfrm>
          <a:prstGeom prst="straightConnector1">
            <a:avLst/>
          </a:prstGeom>
          <a:noFill/>
          <a:ln cap="flat" cmpd="sng" w="9525">
            <a:solidFill>
              <a:schemeClr val="accent2"/>
            </a:solidFill>
            <a:prstDash val="solid"/>
            <a:round/>
            <a:headEnd len="med" w="med" type="triangle"/>
            <a:tailEnd len="med" w="med" type="triangle"/>
          </a:ln>
        </p:spPr>
      </p:cxnSp>
      <p:cxnSp>
        <p:nvCxnSpPr>
          <p:cNvPr id="316" name="Google Shape;316;p22"/>
          <p:cNvCxnSpPr/>
          <p:nvPr/>
        </p:nvCxnSpPr>
        <p:spPr>
          <a:xfrm>
            <a:off x="1104900" y="3709988"/>
            <a:ext cx="0" cy="946150"/>
          </a:xfrm>
          <a:prstGeom prst="straightConnector1">
            <a:avLst/>
          </a:prstGeom>
          <a:noFill/>
          <a:ln cap="flat" cmpd="sng" w="9525">
            <a:solidFill>
              <a:schemeClr val="accent2"/>
            </a:solidFill>
            <a:prstDash val="solid"/>
            <a:round/>
            <a:headEnd len="med" w="med" type="triangle"/>
            <a:tailEnd len="med" w="med" type="triangle"/>
          </a:ln>
        </p:spPr>
      </p:cxnSp>
      <p:cxnSp>
        <p:nvCxnSpPr>
          <p:cNvPr id="317" name="Google Shape;317;p22"/>
          <p:cNvCxnSpPr/>
          <p:nvPr/>
        </p:nvCxnSpPr>
        <p:spPr>
          <a:xfrm>
            <a:off x="1104900" y="4657725"/>
            <a:ext cx="0" cy="946150"/>
          </a:xfrm>
          <a:prstGeom prst="straightConnector1">
            <a:avLst/>
          </a:prstGeom>
          <a:noFill/>
          <a:ln cap="flat" cmpd="sng" w="9525">
            <a:solidFill>
              <a:schemeClr val="accent2"/>
            </a:solidFill>
            <a:prstDash val="solid"/>
            <a:round/>
            <a:headEnd len="med" w="med" type="triangle"/>
            <a:tailEnd len="med" w="med" type="triangle"/>
          </a:ln>
        </p:spPr>
      </p:cxnSp>
      <p:sp>
        <p:nvSpPr>
          <p:cNvPr id="318" name="Google Shape;318;p22"/>
          <p:cNvSpPr/>
          <p:nvPr/>
        </p:nvSpPr>
        <p:spPr>
          <a:xfrm rot="803063">
            <a:off x="2737696" y="1905192"/>
            <a:ext cx="1793426" cy="3454699"/>
          </a:xfrm>
          <a:custGeom>
            <a:rect b="b" l="l" r="r" t="t"/>
            <a:pathLst>
              <a:path extrusionOk="0" h="2648" w="1824">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a:gsLst>
              <a:gs pos="0">
                <a:srgbClr val="D11364"/>
              </a:gs>
              <a:gs pos="100000">
                <a:srgbClr val="930D46"/>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19" name="Google Shape;319;p22"/>
          <p:cNvSpPr/>
          <p:nvPr/>
        </p:nvSpPr>
        <p:spPr>
          <a:xfrm>
            <a:off x="4827588" y="2379663"/>
            <a:ext cx="2947987" cy="352425"/>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Red Carpet </a:t>
            </a:r>
            <a:endParaRPr sz="1800">
              <a:solidFill>
                <a:schemeClr val="lt1"/>
              </a:solidFill>
              <a:latin typeface="Verdana"/>
              <a:ea typeface="Verdana"/>
              <a:cs typeface="Verdana"/>
              <a:sym typeface="Verdana"/>
            </a:endParaRPr>
          </a:p>
        </p:txBody>
      </p:sp>
      <p:sp>
        <p:nvSpPr>
          <p:cNvPr id="320" name="Google Shape;320;p22"/>
          <p:cNvSpPr/>
          <p:nvPr/>
        </p:nvSpPr>
        <p:spPr>
          <a:xfrm>
            <a:off x="3938588" y="3352800"/>
            <a:ext cx="3211512" cy="346075"/>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National Asset</a:t>
            </a:r>
            <a:endParaRPr sz="1800">
              <a:solidFill>
                <a:schemeClr val="lt1"/>
              </a:solidFill>
              <a:latin typeface="Verdana"/>
              <a:ea typeface="Verdana"/>
              <a:cs typeface="Verdana"/>
              <a:sym typeface="Verdana"/>
            </a:endParaRPr>
          </a:p>
        </p:txBody>
      </p:sp>
      <p:sp>
        <p:nvSpPr>
          <p:cNvPr id="321" name="Google Shape;321;p22"/>
          <p:cNvSpPr/>
          <p:nvPr/>
        </p:nvSpPr>
        <p:spPr>
          <a:xfrm>
            <a:off x="3059113" y="3690938"/>
            <a:ext cx="4083050" cy="631825"/>
          </a:xfrm>
          <a:custGeom>
            <a:rect b="b" l="l" r="r" t="t"/>
            <a:pathLst>
              <a:path extrusionOk="0" h="286" w="2048">
                <a:moveTo>
                  <a:pt x="1742" y="286"/>
                </a:moveTo>
                <a:lnTo>
                  <a:pt x="0" y="286"/>
                </a:lnTo>
                <a:lnTo>
                  <a:pt x="446" y="0"/>
                </a:lnTo>
                <a:lnTo>
                  <a:pt x="2048" y="0"/>
                </a:lnTo>
                <a:lnTo>
                  <a:pt x="1742" y="28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322" name="Google Shape;322;p22"/>
          <p:cNvSpPr/>
          <p:nvPr/>
        </p:nvSpPr>
        <p:spPr>
          <a:xfrm>
            <a:off x="3060700" y="4322763"/>
            <a:ext cx="3478213" cy="344487"/>
          </a:xfrm>
          <a:prstGeom prst="rect">
            <a:avLst/>
          </a:prstGeom>
          <a:solidFill>
            <a:schemeClr val="lt1"/>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Verdana"/>
                <a:ea typeface="Verdana"/>
                <a:cs typeface="Verdana"/>
                <a:sym typeface="Verdana"/>
              </a:rPr>
              <a:t>Stake Holders</a:t>
            </a:r>
            <a:endParaRPr sz="1800">
              <a:solidFill>
                <a:schemeClr val="lt1"/>
              </a:solidFill>
              <a:latin typeface="Verdana"/>
              <a:ea typeface="Verdana"/>
              <a:cs typeface="Verdana"/>
              <a:sym typeface="Verdana"/>
            </a:endParaRPr>
          </a:p>
        </p:txBody>
      </p:sp>
      <p:sp>
        <p:nvSpPr>
          <p:cNvPr id="323" name="Google Shape;323;p22"/>
          <p:cNvSpPr/>
          <p:nvPr/>
        </p:nvSpPr>
        <p:spPr>
          <a:xfrm>
            <a:off x="2176463" y="5291138"/>
            <a:ext cx="3741737" cy="344487"/>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Local or National Experts </a:t>
            </a:r>
            <a:endParaRPr sz="1800">
              <a:solidFill>
                <a:schemeClr val="lt1"/>
              </a:solidFill>
              <a:latin typeface="Verdana"/>
              <a:ea typeface="Verdana"/>
              <a:cs typeface="Verdana"/>
              <a:sym typeface="Verdana"/>
            </a:endParaRPr>
          </a:p>
        </p:txBody>
      </p:sp>
      <p:sp>
        <p:nvSpPr>
          <p:cNvPr id="324" name="Google Shape;324;p22"/>
          <p:cNvSpPr txBox="1"/>
          <p:nvPr/>
        </p:nvSpPr>
        <p:spPr>
          <a:xfrm>
            <a:off x="1095375" y="2128838"/>
            <a:ext cx="2787943"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Verdana"/>
              <a:ea typeface="Verdana"/>
              <a:cs typeface="Verdana"/>
              <a:sym typeface="Verdana"/>
            </a:endParaRPr>
          </a:p>
          <a:p>
            <a:pPr indent="0" lvl="0" marL="0" marR="0" rtl="0" algn="l">
              <a:spcBef>
                <a:spcPts val="0"/>
              </a:spcBef>
              <a:spcAft>
                <a:spcPts val="0"/>
              </a:spcAft>
              <a:buNone/>
            </a:pPr>
            <a:r>
              <a:rPr b="1" lang="en-US" sz="1600">
                <a:solidFill>
                  <a:schemeClr val="lt1"/>
                </a:solidFill>
                <a:latin typeface="Verdana"/>
                <a:ea typeface="Verdana"/>
                <a:cs typeface="Verdana"/>
                <a:sym typeface="Verdana"/>
              </a:rPr>
              <a:t>National Achievement </a:t>
            </a:r>
            <a:endParaRPr b="1" sz="1600">
              <a:solidFill>
                <a:schemeClr val="lt1"/>
              </a:solidFill>
              <a:latin typeface="Verdana"/>
              <a:ea typeface="Verdana"/>
              <a:cs typeface="Verdana"/>
              <a:sym typeface="Verdana"/>
            </a:endParaRPr>
          </a:p>
        </p:txBody>
      </p:sp>
      <p:sp>
        <p:nvSpPr>
          <p:cNvPr id="325" name="Google Shape;325;p22"/>
          <p:cNvSpPr txBox="1"/>
          <p:nvPr/>
        </p:nvSpPr>
        <p:spPr>
          <a:xfrm>
            <a:off x="1095374" y="3048000"/>
            <a:ext cx="149542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Verdana"/>
                <a:ea typeface="Verdana"/>
                <a:cs typeface="Verdana"/>
                <a:sym typeface="Verdana"/>
              </a:rPr>
              <a:t>Training</a:t>
            </a:r>
            <a:r>
              <a:rPr lang="en-US" sz="1400">
                <a:solidFill>
                  <a:schemeClr val="lt1"/>
                </a:solidFill>
                <a:latin typeface="Verdana"/>
                <a:ea typeface="Verdana"/>
                <a:cs typeface="Verdana"/>
                <a:sym typeface="Verdana"/>
              </a:rPr>
              <a:t> </a:t>
            </a:r>
            <a:endParaRPr sz="1400">
              <a:solidFill>
                <a:schemeClr val="lt1"/>
              </a:solidFill>
              <a:latin typeface="Verdana"/>
              <a:ea typeface="Verdana"/>
              <a:cs typeface="Verdana"/>
              <a:sym typeface="Verdana"/>
            </a:endParaRPr>
          </a:p>
        </p:txBody>
      </p:sp>
      <p:sp>
        <p:nvSpPr>
          <p:cNvPr id="326" name="Google Shape;326;p22"/>
          <p:cNvSpPr txBox="1"/>
          <p:nvPr/>
        </p:nvSpPr>
        <p:spPr>
          <a:xfrm>
            <a:off x="1095375" y="4087813"/>
            <a:ext cx="1402948"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Verdana"/>
                <a:ea typeface="Verdana"/>
                <a:cs typeface="Verdana"/>
                <a:sym typeface="Verdana"/>
              </a:rPr>
              <a:t>Evaluating</a:t>
            </a:r>
            <a:endParaRPr b="1" sz="1600">
              <a:solidFill>
                <a:schemeClr val="lt1"/>
              </a:solidFill>
              <a:latin typeface="Verdana"/>
              <a:ea typeface="Verdana"/>
              <a:cs typeface="Verdana"/>
              <a:sym typeface="Verdana"/>
            </a:endParaRPr>
          </a:p>
        </p:txBody>
      </p:sp>
      <p:sp>
        <p:nvSpPr>
          <p:cNvPr id="327" name="Google Shape;327;p22"/>
          <p:cNvSpPr txBox="1"/>
          <p:nvPr/>
        </p:nvSpPr>
        <p:spPr>
          <a:xfrm>
            <a:off x="990600" y="4876800"/>
            <a:ext cx="1676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Verdana"/>
                <a:ea typeface="Verdana"/>
                <a:cs typeface="Verdana"/>
                <a:sym typeface="Verdana"/>
              </a:rPr>
              <a:t>Monitoring</a:t>
            </a:r>
            <a:endParaRPr b="1" sz="1800">
              <a:solidFill>
                <a:schemeClr val="lt1"/>
              </a:solidFill>
              <a:latin typeface="Verdana"/>
              <a:ea typeface="Verdana"/>
              <a:cs typeface="Verdana"/>
              <a:sym typeface="Verdana"/>
            </a:endParaRPr>
          </a:p>
        </p:txBody>
      </p:sp>
      <p:sp>
        <p:nvSpPr>
          <p:cNvPr id="328" name="Google Shape;328;p22"/>
          <p:cNvSpPr/>
          <p:nvPr/>
        </p:nvSpPr>
        <p:spPr>
          <a:xfrm>
            <a:off x="3937000" y="2727325"/>
            <a:ext cx="3827463" cy="625475"/>
          </a:xfrm>
          <a:custGeom>
            <a:rect b="b" l="l" r="r" t="t"/>
            <a:pathLst>
              <a:path extrusionOk="0" h="284" w="1920">
                <a:moveTo>
                  <a:pt x="1612" y="284"/>
                </a:moveTo>
                <a:lnTo>
                  <a:pt x="0" y="284"/>
                </a:lnTo>
                <a:lnTo>
                  <a:pt x="446" y="0"/>
                </a:lnTo>
                <a:lnTo>
                  <a:pt x="1920" y="0"/>
                </a:lnTo>
                <a:lnTo>
                  <a:pt x="1612" y="284"/>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db2004191d">
  <a:themeElements>
    <a:clrScheme name="191tgp_global_light 1">
      <a:dk1>
        <a:srgbClr val="808080"/>
      </a:dk1>
      <a:lt1>
        <a:srgbClr val="FFFFFF"/>
      </a:lt1>
      <a:dk2>
        <a:srgbClr val="0E237E"/>
      </a:dk2>
      <a:lt2>
        <a:srgbClr val="CCECFF"/>
      </a:lt2>
      <a:accent1>
        <a:srgbClr val="709EE2"/>
      </a:accent1>
      <a:accent2>
        <a:srgbClr val="9874F2"/>
      </a:accent2>
      <a:accent3>
        <a:srgbClr val="AAACC0"/>
      </a:accent3>
      <a:accent4>
        <a:srgbClr val="DADADA"/>
      </a:accent4>
      <a:accent5>
        <a:srgbClr val="BBCCEE"/>
      </a:accent5>
      <a:accent6>
        <a:srgbClr val="8968DB"/>
      </a:accent6>
      <a:hlink>
        <a:srgbClr val="3B9D81"/>
      </a:hlink>
      <a:folHlink>
        <a:srgbClr val="80C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